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207.jpeg" ContentType="image/jpeg"/>
  <Override PartName="/ppt/media/image206.jpeg" ContentType="image/jpeg"/>
  <Override PartName="/ppt/media/image205.jpeg" ContentType="image/jpeg"/>
  <Override PartName="/ppt/media/image204.png" ContentType="image/png"/>
  <Override PartName="/ppt/media/image203.png" ContentType="image/png"/>
  <Override PartName="/ppt/media/image201.png" ContentType="image/png"/>
  <Override PartName="/ppt/media/image200.png" ContentType="image/png"/>
  <Override PartName="/ppt/media/image198.jpeg" ContentType="image/jpeg"/>
  <Override PartName="/ppt/media/image194.png" ContentType="image/png"/>
  <Override PartName="/ppt/media/image193.png" ContentType="image/png"/>
  <Override PartName="/ppt/media/image192.png" ContentType="image/png"/>
  <Override PartName="/ppt/media/image191.png" ContentType="image/png"/>
  <Override PartName="/ppt/media/image190.png" ContentType="image/png"/>
  <Override PartName="/ppt/media/image189.png" ContentType="image/png"/>
  <Override PartName="/ppt/media/image188.jpeg" ContentType="image/jpeg"/>
  <Override PartName="/ppt/media/image187.jpeg" ContentType="image/jpeg"/>
  <Override PartName="/ppt/media/image186.jpeg" ContentType="image/jpeg"/>
  <Override PartName="/ppt/media/image185.jpeg" ContentType="image/jpeg"/>
  <Override PartName="/ppt/media/image184.png" ContentType="image/png"/>
  <Override PartName="/ppt/media/image183.png" ContentType="image/png"/>
  <Override PartName="/ppt/media/image182.png" ContentType="image/png"/>
  <Override PartName="/ppt/media/image181.png" ContentType="image/png"/>
  <Override PartName="/ppt/media/image180.png" ContentType="image/png"/>
  <Override PartName="/ppt/media/image179.jpeg" ContentType="image/jpeg"/>
  <Override PartName="/ppt/media/image175.png" ContentType="image/png"/>
  <Override PartName="/ppt/media/image174.png" ContentType="image/png"/>
  <Override PartName="/ppt/media/image173.png" ContentType="image/png"/>
  <Override PartName="/ppt/media/image171.png" ContentType="image/png"/>
  <Override PartName="/ppt/media/image78.jpeg" ContentType="image/jpeg"/>
  <Override PartName="/ppt/media/image77.png" ContentType="image/png"/>
  <Override PartName="/ppt/media/image7.jpeg" ContentType="image/jpeg"/>
  <Override PartName="/ppt/media/image75.png" ContentType="image/png"/>
  <Override PartName="/ppt/media/image110.jpeg" ContentType="image/jpeg"/>
  <Override PartName="/ppt/media/image71.png" ContentType="image/png"/>
  <Override PartName="/ppt/media/image178.jpeg" ContentType="image/jpeg"/>
  <Override PartName="/ppt/media/image68.png" ContentType="image/png"/>
  <Override PartName="/ppt/media/image67.png" ContentType="image/png"/>
  <Override PartName="/ppt/media/image6.jpeg" ContentType="image/jpeg"/>
  <Override PartName="/ppt/media/image66.png" ContentType="image/png"/>
  <Override PartName="/ppt/media/image136.jpeg" ContentType="image/jpeg"/>
  <Override PartName="/ppt/media/image40.png" ContentType="image/png"/>
  <Override PartName="/ppt/media/image79.jpeg" ContentType="image/jpeg"/>
  <Override PartName="/ppt/media/image59.png" ContentType="image/png"/>
  <Override PartName="/ppt/media/image177.jpeg" ContentType="image/jpeg"/>
  <Override PartName="/ppt/media/image58.png" ContentType="image/png"/>
  <Override PartName="/ppt/media/image16.jpeg" ContentType="image/jpeg"/>
  <Override PartName="/ppt/media/image74.png" ContentType="image/png"/>
  <Override PartName="/ppt/media/image52.jpeg" ContentType="image/jpeg"/>
  <Override PartName="/ppt/media/image76.png" ContentType="image/png"/>
  <Override PartName="/ppt/media/image202.png" ContentType="image/png"/>
  <Override PartName="/ppt/media/image150.png" ContentType="image/png"/>
  <Override PartName="/ppt/media/image197.jpeg" ContentType="image/jpeg"/>
  <Override PartName="/ppt/media/image50.jpeg" ContentType="image/jpeg"/>
  <Override PartName="/ppt/media/image176.jpeg" ContentType="image/jpeg"/>
  <Override PartName="/ppt/media/image48.png" ContentType="image/png"/>
  <Override PartName="/ppt/media/image15.jpeg" ContentType="image/jpeg"/>
  <Override PartName="/ppt/media/image29.jpeg" ContentType="image/jpeg"/>
  <Override PartName="/ppt/media/image157.png" ContentType="image/png"/>
  <Override PartName="/ppt/media/image153.png" ContentType="image/png"/>
  <Override PartName="/ppt/media/image42.jpeg" ContentType="image/jpeg"/>
  <Override PartName="/ppt/media/image56.jpeg" ContentType="image/jpeg"/>
  <Override PartName="/ppt/media/image109.png" ContentType="image/png"/>
  <Override PartName="/ppt/media/image41.jpeg" ContentType="image/jpeg"/>
  <Override PartName="/ppt/media/image38.png" ContentType="image/png"/>
  <Override PartName="/ppt/media/image14.jpeg" ContentType="image/jpeg"/>
  <Override PartName="/ppt/media/image28.jpeg" ContentType="image/jpeg"/>
  <Override PartName="/ppt/media/image147.png" ContentType="image/png"/>
  <Override PartName="/ppt/media/image172.png" ContentType="image/png"/>
  <Override PartName="/ppt/media/image37.jpeg" ContentType="image/jpeg"/>
  <Override PartName="/ppt/media/image49.jpeg" ContentType="image/jpeg"/>
  <Override PartName="/ppt/media/image47.jpeg" ContentType="image/jpeg"/>
  <Override PartName="/ppt/media/image159.png" ContentType="image/png"/>
  <Override PartName="/ppt/media/image45.jpeg" ContentType="image/jpeg"/>
  <Override PartName="/ppt/media/image139.png" ContentType="image/png"/>
  <Override PartName="/ppt/media/image12.jpeg" ContentType="image/jpeg"/>
  <Override PartName="/ppt/media/image18.png" ContentType="image/png"/>
  <Override PartName="/ppt/media/image87.jpeg" ContentType="image/jpeg"/>
  <Override PartName="/ppt/media/image26.jpeg" ContentType="image/jpeg"/>
  <Override PartName="/ppt/media/image65.jpeg" ContentType="image/jpeg"/>
  <Override PartName="/ppt/media/image127.png" ContentType="image/png"/>
  <Override PartName="/ppt/media/image11.jpeg" ContentType="image/jpeg"/>
  <Override PartName="/ppt/media/image25.jpeg" ContentType="image/jpeg"/>
  <Override PartName="/ppt/media/image64.jpeg" ContentType="image/jpeg"/>
  <Override PartName="/ppt/media/image117.png" ContentType="image/png"/>
  <Override PartName="/ppt/media/image129.jpeg" ContentType="image/jpeg"/>
  <Override PartName="/ppt/media/image43.jpeg" ContentType="image/jpeg"/>
  <Override PartName="/ppt/media/image57.jpeg" ContentType="image/jpeg"/>
  <Override PartName="/ppt/media/image10.jpeg" ContentType="image/jpeg"/>
  <Override PartName="/ppt/media/image24.jpeg" ContentType="image/jpeg"/>
  <Override PartName="/ppt/media/image89.png" ContentType="image/png"/>
  <Override PartName="/ppt/media/image13.jpeg" ContentType="image/jpeg"/>
  <Override PartName="/ppt/media/image88.jpeg" ContentType="image/jpeg"/>
  <Override PartName="/ppt/media/image27.jpeg" ContentType="image/jpeg"/>
  <Override PartName="/ppt/media/image137.png" ContentType="image/png"/>
  <Override PartName="/ppt/media/image46.png" ContentType="image/png"/>
  <Override PartName="/ppt/media/image73.jpeg" ContentType="image/jpeg"/>
  <Override PartName="/ppt/media/image155.png" ContentType="image/png"/>
  <Override PartName="/ppt/media/image9.jpeg" ContentType="image/jpeg"/>
  <Override PartName="/ppt/media/image115.png" ContentType="image/png"/>
  <Override PartName="/ppt/media/image8.jpeg" ContentType="image/jpeg"/>
  <Override PartName="/ppt/media/image199.png" ContentType="image/png"/>
  <Override PartName="/ppt/media/image105.png" ContentType="image/png"/>
  <Override PartName="/ppt/media/image17.png" ContentType="image/png"/>
  <Override PartName="/ppt/media/image170.jpeg" ContentType="image/jpeg"/>
  <Override PartName="/ppt/media/image126.png" ContentType="image/png"/>
  <Override PartName="/ppt/media/image19.png" ContentType="image/png"/>
  <Override PartName="/ppt/media/image90.jpeg" ContentType="image/jpeg"/>
  <Override PartName="/ppt/media/image30.png" ContentType="image/png"/>
  <Override PartName="/ppt/media/image128.png" ContentType="image/png"/>
  <Override PartName="/ppt/media/image55.png" ContentType="image/png"/>
  <Override PartName="/ppt/media/image164.png" ContentType="image/png"/>
  <Override PartName="/ppt/media/image32.png" ContentType="image/png"/>
  <Override PartName="/ppt/media/image96.jpeg" ContentType="image/jpeg"/>
  <Override PartName="/ppt/media/image141.png" ContentType="image/png"/>
  <Override PartName="/ppt/media/image35.png" ContentType="image/png"/>
  <Override PartName="/ppt/media/image144.png" ContentType="image/png"/>
  <Override PartName="/ppt/media/image2.png" ContentType="image/png"/>
  <Override PartName="/ppt/media/image61.jpeg" ContentType="image/jpeg"/>
  <Override PartName="/ppt/media/image83.png" ContentType="image/png"/>
  <Override PartName="/ppt/media/image195.png" ContentType="image/png"/>
  <Override PartName="/ppt/media/image101.png" ContentType="image/png"/>
  <Override PartName="/ppt/media/image63.png" ContentType="image/png"/>
  <Override PartName="/ppt/media/image1.png" ContentType="image/png"/>
  <Override PartName="/ppt/media/image53.jpeg" ContentType="image/jpeg"/>
  <Override PartName="/ppt/media/image54.jpeg" ContentType="image/jpeg"/>
  <Override PartName="/ppt/media/image169.jpeg" ContentType="image/jpeg"/>
  <Override PartName="/ppt/media/image22.jpeg" ContentType="image/jpeg"/>
  <Override PartName="/ppt/media/image20.jpeg" ContentType="image/jpeg"/>
  <Override PartName="/ppt/media/image81.jpeg" ContentType="image/jpeg"/>
  <Override PartName="/ppt/media/image23.jpeg" ContentType="image/jpeg"/>
  <Override PartName="/ppt/media/image168.jpeg" ContentType="image/jpeg"/>
  <Override PartName="/ppt/media/image21.jpeg" ContentType="image/jpeg"/>
  <Override PartName="/ppt/media/image82.jpeg" ContentType="image/jpeg"/>
  <Override PartName="/ppt/media/image3.jpeg" ContentType="image/jpeg"/>
  <Override PartName="/ppt/media/image4.jpeg" ContentType="image/jpeg"/>
  <Override PartName="/ppt/media/image156.png" ContentType="image/png"/>
  <Override PartName="/ppt/media/image5.jpeg" ContentType="image/jpeg"/>
  <Override PartName="/ppt/media/image166.png" ContentType="image/png"/>
  <Override PartName="/ppt/media/image39.jpeg" ContentType="image/jpeg"/>
  <Override PartName="/ppt/media/image167.png" ContentType="image/png"/>
  <Override PartName="/ppt/media/image69.jpeg" ContentType="image/jpeg"/>
  <Override PartName="/ppt/media/image80.png" ContentType="image/png"/>
  <Override PartName="/ppt/media/image36.jpeg" ContentType="image/jpeg"/>
  <Override PartName="/ppt/media/image196.png" ContentType="image/png"/>
  <Override PartName="/ppt/media/image102.png" ContentType="image/png"/>
  <Override PartName="/ppt/media/image85.png" ContentType="image/png"/>
  <Override PartName="/ppt/media/image103.png" ContentType="image/png"/>
  <Override PartName="/ppt/media/image146.png" ContentType="image/png"/>
  <Override PartName="/ppt/media/image111.jpeg" ContentType="image/jpeg"/>
  <Override PartName="/ppt/media/image86.png" ContentType="image/png"/>
  <Override PartName="/ppt/media/image104.png" ContentType="image/png"/>
  <Override PartName="/ppt/media/image138.jpeg" ContentType="image/jpeg"/>
  <Override PartName="/ppt/media/image91.jpeg" ContentType="image/jpeg"/>
  <Override PartName="/ppt/media/image92.png" ContentType="image/png"/>
  <Override PartName="/ppt/media/image62.jpeg" ContentType="image/jpeg"/>
  <Override PartName="/ppt/media/image93.png" ContentType="image/png"/>
  <Override PartName="/ppt/media/image94.png" ContentType="image/png"/>
  <Override PartName="/ppt/media/image60.png" ContentType="image/png"/>
  <Override PartName="/ppt/media/image158.png" ContentType="image/png"/>
  <Override PartName="/ppt/media/image107.jpeg" ContentType="image/jpeg"/>
  <Override PartName="/ppt/media/image31.jpeg" ContentType="image/jpeg"/>
  <Override PartName="/ppt/media/image112.png" ContentType="image/png"/>
  <Override PartName="/ppt/media/image95.png" ContentType="image/png"/>
  <Override PartName="/ppt/media/image113.png" ContentType="image/png"/>
  <Override PartName="/ppt/media/image97.jpeg" ContentType="image/jpeg"/>
  <Override PartName="/ppt/media/image98.png" ContentType="image/png"/>
  <Override PartName="/ppt/media/image116.png" ContentType="image/png"/>
  <Override PartName="/ppt/media/image44.png" ContentType="image/png"/>
  <Override PartName="/ppt/media/image99.jpeg" ContentType="image/jpeg"/>
  <Override PartName="/ppt/media/image84.png" ContentType="image/png"/>
  <Override PartName="/ppt/media/image100.jpeg" ContentType="image/jpeg"/>
  <Override PartName="/ppt/media/image133.png" ContentType="image/png"/>
  <Override PartName="/ppt/media/image106.png" ContentType="image/png"/>
  <Override PartName="/ppt/media/image108.jpeg" ContentType="image/jpeg"/>
  <Override PartName="/ppt/media/image114.png" ContentType="image/png"/>
  <Override PartName="/ppt/media/image122.png" ContentType="image/png"/>
  <Override PartName="/ppt/media/image118.jpeg" ContentType="image/jpeg"/>
  <Override PartName="/ppt/media/image120.png" ContentType="image/png"/>
  <Override PartName="/ppt/media/image121.jpeg" ContentType="image/jpeg"/>
  <Override PartName="/ppt/media/image123.png" ContentType="image/png"/>
  <Override PartName="/ppt/media/image124.png" ContentType="image/png"/>
  <Override PartName="/ppt/media/image70.jpeg" ContentType="image/jpeg"/>
  <Override PartName="/ppt/media/image125.png" ContentType="image/png"/>
  <Override PartName="/ppt/media/image130.png" ContentType="image/png"/>
  <Override PartName="/ppt/media/image131.png" ContentType="image/png"/>
  <Override PartName="/ppt/media/image119.jpeg" ContentType="image/jpeg"/>
  <Override PartName="/ppt/media/image33.jpeg" ContentType="image/jpeg"/>
  <Override PartName="/ppt/media/image132.png" ContentType="image/png"/>
  <Override PartName="/ppt/media/image134.png" ContentType="image/png"/>
  <Override PartName="/ppt/media/image135.jpeg" ContentType="image/jpeg"/>
  <Override PartName="/ppt/media/image165.png" ContentType="image/png"/>
  <Override PartName="/ppt/media/image140.png" ContentType="image/png"/>
  <Override PartName="/ppt/media/image34.jpeg" ContentType="image/jpeg"/>
  <Override PartName="/ppt/media/image142.png" ContentType="image/png"/>
  <Override PartName="/ppt/media/image143.png" ContentType="image/png"/>
  <Override PartName="/ppt/media/image72.jpeg" ContentType="image/jpeg"/>
  <Override PartName="/ppt/media/image145.png" ContentType="image/png"/>
  <Override PartName="/ppt/media/image148.png" ContentType="image/png"/>
  <Override PartName="/ppt/media/image51.png" ContentType="image/png"/>
  <Override PartName="/ppt/media/image149.png" ContentType="image/png"/>
  <Override PartName="/ppt/media/image151.jpeg" ContentType="image/jpeg"/>
  <Override PartName="/ppt/media/image152.jpeg" ContentType="image/jpeg"/>
  <Override PartName="/ppt/media/image154.jpeg" ContentType="image/jpeg"/>
  <Override PartName="/ppt/media/image160.jpeg" ContentType="image/jpeg"/>
  <Override PartName="/ppt/media/image161.jpeg" ContentType="image/jpeg"/>
  <Override PartName="/ppt/media/image162.jpeg" ContentType="image/jpeg"/>
  <Override PartName="/ppt/media/image163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9906000" cy="6858000"/>
  <p:notesSz cx="6858000" cy="9906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DE" sz="18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0AA5B09-302F-46AD-9259-62301B6DC047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1A31681-3E52-43D8-8234-A9DD84933BF0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45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6400792-1018-4C85-A95B-4D9739C945F0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48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4B6A255-3A9D-4018-B40C-82FE664721E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51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78227B51-671E-4E35-9727-6C133578C93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54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E26EDD33-E0CF-4EC6-B453-35BCFA73C81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57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D409602-B31C-4F61-835E-0B838B7974E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ACF67E5B-333D-482E-876F-D05A6AD2BDB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6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3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A8AF9495-6861-4F68-BFE8-BA684B25F6C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F54F4BF-998E-4672-956A-65FEAC69876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9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D44B07FB-3278-4D35-98BD-5C8FED142AE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2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FE2AE45-DFDF-42E9-9450-8ED557B7388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0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2A0DF8F-AC58-4EFE-85AF-A8728DA17248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7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7C6EFDCD-F124-4285-AE61-BCDF40006AE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600" cy="4007880"/>
          </a:xfrm>
          <a:prstGeom prst="rect">
            <a:avLst/>
          </a:prstGeom>
        </p:spPr>
      </p:sp>
      <p:sp>
        <p:nvSpPr>
          <p:cNvPr id="6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8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734AFAC9-685D-446B-9F66-2CEEF56A1B39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B04F7AC7-015C-4955-A834-9D3850829EE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4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D660762-2A4B-44D0-9A23-EBEE026A1EC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7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7E9F34DF-229C-4BD6-868A-301F7191113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0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7F06D8ED-B6EC-4E66-A4E0-45A56A9CEA6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3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290B53A7-9C33-479F-AD79-CA7C10B28DC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6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44072E22-796D-4038-BB16-2EC6B1785BD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CA535907-080F-4EF4-8DC1-E709982A895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2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0B7DBB01-11C2-4A2A-BD10-134ED2D0C09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24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51F8D8D-8CA0-4B3B-86DE-27E5390433B5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sldImg"/>
          </p:nvPr>
        </p:nvSpPr>
        <p:spPr>
          <a:xfrm>
            <a:off x="884160" y="812880"/>
            <a:ext cx="5790960" cy="4008240"/>
          </a:xfrm>
          <a:prstGeom prst="rect">
            <a:avLst/>
          </a:prstGeom>
        </p:spPr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278960" y="10157400"/>
            <a:ext cx="327996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100000"/>
              </a:lnSpc>
            </a:pPr>
            <a:fld id="{A0875FBC-5803-478F-8056-D702B234AEF2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6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23E7E94-C3EF-45F2-B119-13783B369B2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30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CF342FC-B20E-47A5-9970-415311C9B3F8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33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D391CB7-C8F6-4E30-9219-9788F2AFDE4A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35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36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36765A0-B40B-45C8-B453-5D081DAF9937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38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39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9A491EA-6C59-45E4-8E5D-4551723A962E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sldImg"/>
          </p:nvPr>
        </p:nvSpPr>
        <p:spPr>
          <a:xfrm>
            <a:off x="954000" y="684360"/>
            <a:ext cx="4934880" cy="3417120"/>
          </a:xfrm>
          <a:prstGeom prst="rect">
            <a:avLst/>
          </a:prstGeom>
        </p:spPr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913320" y="4343400"/>
            <a:ext cx="5018400" cy="4102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42" name="CustomShape 3"/>
          <p:cNvSpPr/>
          <p:nvPr/>
        </p:nvSpPr>
        <p:spPr>
          <a:xfrm>
            <a:off x="3885120" y="8687160"/>
            <a:ext cx="2960280" cy="44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7C00067-E4AA-4290-8EE9-DCA579AB04EF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388440" y="360"/>
            <a:ext cx="185040" cy="68572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DE" sz="1800" spc="-1" strike="noStrike">
                <a:solidFill>
                  <a:srgbClr val="000000"/>
                </a:solidFill>
                <a:latin typeface="Arial"/>
              </a:rPr>
              <a:t>Click to edit the title </a:t>
            </a:r>
            <a:r>
              <a:rPr b="0" lang="es-DE" sz="1800" spc="-1" strike="noStrike">
                <a:solidFill>
                  <a:srgbClr val="000000"/>
                </a:solidFill>
                <a:latin typeface="Arial"/>
              </a:rPr>
              <a:t>text format</a:t>
            </a:r>
            <a:endParaRPr b="0" lang="es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DE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DE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DE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DE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DE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DE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DE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png"/><Relationship Id="rId4" Type="http://schemas.openxmlformats.org/officeDocument/2006/relationships/image" Target="../media/image39.jpeg"/><Relationship Id="rId5" Type="http://schemas.openxmlformats.org/officeDocument/2006/relationships/image" Target="../media/image40.pn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image" Target="../media/image44.png"/><Relationship Id="rId10" Type="http://schemas.openxmlformats.org/officeDocument/2006/relationships/image" Target="../media/image45.jpe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jpeg"/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png"/><Relationship Id="rId7" Type="http://schemas.openxmlformats.org/officeDocument/2006/relationships/image" Target="../media/image52.jpeg"/><Relationship Id="rId8" Type="http://schemas.openxmlformats.org/officeDocument/2006/relationships/image" Target="../media/image53.jpeg"/><Relationship Id="rId9" Type="http://schemas.openxmlformats.org/officeDocument/2006/relationships/image" Target="../media/image54.jpeg"/><Relationship Id="rId10" Type="http://schemas.openxmlformats.org/officeDocument/2006/relationships/image" Target="../media/image55.png"/><Relationship Id="rId11" Type="http://schemas.openxmlformats.org/officeDocument/2006/relationships/image" Target="../media/image56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jpeg"/><Relationship Id="rId6" Type="http://schemas.openxmlformats.org/officeDocument/2006/relationships/image" Target="../media/image62.jpeg"/><Relationship Id="rId7" Type="http://schemas.openxmlformats.org/officeDocument/2006/relationships/image" Target="../media/image63.png"/><Relationship Id="rId8" Type="http://schemas.openxmlformats.org/officeDocument/2006/relationships/image" Target="../media/image64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jpeg"/><Relationship Id="rId6" Type="http://schemas.openxmlformats.org/officeDocument/2006/relationships/image" Target="../media/image70.jpeg"/><Relationship Id="rId7" Type="http://schemas.openxmlformats.org/officeDocument/2006/relationships/image" Target="../media/image71.png"/><Relationship Id="rId8" Type="http://schemas.openxmlformats.org/officeDocument/2006/relationships/image" Target="../media/image72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jpeg"/><Relationship Id="rId7" Type="http://schemas.openxmlformats.org/officeDocument/2006/relationships/image" Target="../media/image79.jpeg"/><Relationship Id="rId8" Type="http://schemas.openxmlformats.org/officeDocument/2006/relationships/image" Target="../media/image80.png"/><Relationship Id="rId9" Type="http://schemas.openxmlformats.org/officeDocument/2006/relationships/image" Target="../media/image81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jpeg"/><Relationship Id="rId7" Type="http://schemas.openxmlformats.org/officeDocument/2006/relationships/image" Target="../media/image88.jpeg"/><Relationship Id="rId8" Type="http://schemas.openxmlformats.org/officeDocument/2006/relationships/image" Target="../media/image89.png"/><Relationship Id="rId9" Type="http://schemas.openxmlformats.org/officeDocument/2006/relationships/image" Target="../media/image90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jpeg"/><Relationship Id="rId7" Type="http://schemas.openxmlformats.org/officeDocument/2006/relationships/image" Target="../media/image97.jpeg"/><Relationship Id="rId8" Type="http://schemas.openxmlformats.org/officeDocument/2006/relationships/image" Target="../media/image98.png"/><Relationship Id="rId9" Type="http://schemas.openxmlformats.org/officeDocument/2006/relationships/image" Target="../media/image99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jpeg"/><Relationship Id="rId9" Type="http://schemas.openxmlformats.org/officeDocument/2006/relationships/image" Target="../media/image108.jpeg"/><Relationship Id="rId10" Type="http://schemas.openxmlformats.org/officeDocument/2006/relationships/image" Target="../media/image109.png"/><Relationship Id="rId11" Type="http://schemas.openxmlformats.org/officeDocument/2006/relationships/image" Target="../media/image110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11.jpe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jpeg"/><Relationship Id="rId9" Type="http://schemas.openxmlformats.org/officeDocument/2006/relationships/image" Target="../media/image119.jpeg"/><Relationship Id="rId10" Type="http://schemas.openxmlformats.org/officeDocument/2006/relationships/image" Target="../media/image120.png"/><Relationship Id="rId11" Type="http://schemas.openxmlformats.org/officeDocument/2006/relationships/image" Target="../media/image121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Relationship Id="rId7" Type="http://schemas.openxmlformats.org/officeDocument/2006/relationships/image" Target="../media/image128.png"/><Relationship Id="rId8" Type="http://schemas.openxmlformats.org/officeDocument/2006/relationships/image" Target="../media/image129.jpeg"/><Relationship Id="rId9" Type="http://schemas.openxmlformats.org/officeDocument/2006/relationships/image" Target="../media/image130.png"/><Relationship Id="rId10" Type="http://schemas.openxmlformats.org/officeDocument/2006/relationships/image" Target="../media/image131.png"/><Relationship Id="rId11" Type="http://schemas.openxmlformats.org/officeDocument/2006/relationships/image" Target="../media/image132.png"/><Relationship Id="rId12" Type="http://schemas.openxmlformats.org/officeDocument/2006/relationships/image" Target="../media/image133.png"/><Relationship Id="rId13" Type="http://schemas.openxmlformats.org/officeDocument/2006/relationships/image" Target="../media/image134.png"/><Relationship Id="rId14" Type="http://schemas.openxmlformats.org/officeDocument/2006/relationships/image" Target="../media/image135.jpeg"/><Relationship Id="rId15" Type="http://schemas.openxmlformats.org/officeDocument/2006/relationships/image" Target="../media/image136.jpeg"/><Relationship Id="rId16" Type="http://schemas.openxmlformats.org/officeDocument/2006/relationships/image" Target="../media/image137.png"/><Relationship Id="rId17" Type="http://schemas.openxmlformats.org/officeDocument/2006/relationships/image" Target="../media/image138.jpeg"/><Relationship Id="rId18" Type="http://schemas.openxmlformats.org/officeDocument/2006/relationships/image" Target="../media/image139.png"/><Relationship Id="rId19" Type="http://schemas.openxmlformats.org/officeDocument/2006/relationships/image" Target="../media/image140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jpeg"/><Relationship Id="rId12" Type="http://schemas.openxmlformats.org/officeDocument/2006/relationships/image" Target="../media/image152.jpeg"/><Relationship Id="rId13" Type="http://schemas.openxmlformats.org/officeDocument/2006/relationships/image" Target="../media/image153.png"/><Relationship Id="rId14" Type="http://schemas.openxmlformats.org/officeDocument/2006/relationships/image" Target="../media/image154.jpeg"/><Relationship Id="rId15" Type="http://schemas.openxmlformats.org/officeDocument/2006/relationships/image" Target="../media/image155.png"/><Relationship Id="rId16" Type="http://schemas.openxmlformats.org/officeDocument/2006/relationships/image" Target="../media/image156.png"/><Relationship Id="rId17" Type="http://schemas.openxmlformats.org/officeDocument/2006/relationships/image" Target="../media/image157.png"/><Relationship Id="rId18" Type="http://schemas.openxmlformats.org/officeDocument/2006/relationships/image" Target="../media/image158.png"/><Relationship Id="rId19" Type="http://schemas.openxmlformats.org/officeDocument/2006/relationships/image" Target="../media/image159.png"/><Relationship Id="rId20" Type="http://schemas.openxmlformats.org/officeDocument/2006/relationships/image" Target="../media/image160.jpeg"/><Relationship Id="rId21" Type="http://schemas.openxmlformats.org/officeDocument/2006/relationships/image" Target="../media/image161.jpeg"/><Relationship Id="rId22" Type="http://schemas.openxmlformats.org/officeDocument/2006/relationships/image" Target="../media/image162.jpe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63.png"/><Relationship Id="rId2" Type="http://schemas.openxmlformats.org/officeDocument/2006/relationships/image" Target="../media/image164.png"/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68.jpeg"/><Relationship Id="rId7" Type="http://schemas.openxmlformats.org/officeDocument/2006/relationships/image" Target="../media/image169.jpeg"/><Relationship Id="rId8" Type="http://schemas.openxmlformats.org/officeDocument/2006/relationships/image" Target="../media/image170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jpeg"/><Relationship Id="rId7" Type="http://schemas.openxmlformats.org/officeDocument/2006/relationships/image" Target="../media/image177.jpeg"/><Relationship Id="rId8" Type="http://schemas.openxmlformats.org/officeDocument/2006/relationships/image" Target="../media/image178.jpeg"/><Relationship Id="rId9" Type="http://schemas.openxmlformats.org/officeDocument/2006/relationships/image" Target="../media/image179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80.png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jpeg"/><Relationship Id="rId7" Type="http://schemas.openxmlformats.org/officeDocument/2006/relationships/image" Target="../media/image186.jpeg"/><Relationship Id="rId8" Type="http://schemas.openxmlformats.org/officeDocument/2006/relationships/image" Target="../media/image187.jpeg"/><Relationship Id="rId9" Type="http://schemas.openxmlformats.org/officeDocument/2006/relationships/image" Target="../media/image188.jpe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89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90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1.png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97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98.jpeg"/><Relationship Id="rId2" Type="http://schemas.openxmlformats.org/officeDocument/2006/relationships/image" Target="../media/image199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00.png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jpeg"/><Relationship Id="rId7" Type="http://schemas.openxmlformats.org/officeDocument/2006/relationships/image" Target="../media/image206.jpeg"/><Relationship Id="rId8" Type="http://schemas.openxmlformats.org/officeDocument/2006/relationships/image" Target="../media/image207.jpe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28.jpeg"/><Relationship Id="rId11" Type="http://schemas.openxmlformats.org/officeDocument/2006/relationships/image" Target="../media/image29.jpe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6569842-67FD-4C9D-ADE9-4CC40452D5FE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298440" y="3192840"/>
            <a:ext cx="914364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Javier Ortiz-Tudela and Francesco Pupillo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71760" y="344160"/>
            <a:ext cx="7455240" cy="130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Introduction into fMRI analysis. PsyMsc4 (Goethe 2021).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" name="Picture 10" descr=""/>
          <p:cNvPicPr/>
          <p:nvPr/>
        </p:nvPicPr>
        <p:blipFill>
          <a:blip r:embed="rId1"/>
          <a:stretch/>
        </p:blipFill>
        <p:spPr>
          <a:xfrm>
            <a:off x="7405920" y="5670720"/>
            <a:ext cx="2036160" cy="1104480"/>
          </a:xfrm>
          <a:prstGeom prst="rect">
            <a:avLst/>
          </a:prstGeom>
          <a:ln>
            <a:noFill/>
          </a:ln>
        </p:spPr>
      </p:pic>
      <p:sp>
        <p:nvSpPr>
          <p:cNvPr id="54" name="CustomShape 8"/>
          <p:cNvSpPr/>
          <p:nvPr/>
        </p:nvSpPr>
        <p:spPr>
          <a:xfrm>
            <a:off x="671760" y="2031840"/>
            <a:ext cx="3213720" cy="83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Session-2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6DD7EC2-F2F3-4CE2-ADA9-00BE1FE3858B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805320" y="632880"/>
            <a:ext cx="700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 is the usual approach for analysis of fMRI signals.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179" name="Group 3"/>
          <p:cNvGrpSpPr/>
          <p:nvPr/>
        </p:nvGrpSpPr>
        <p:grpSpPr>
          <a:xfrm>
            <a:off x="957960" y="1469160"/>
            <a:ext cx="4657680" cy="1676880"/>
            <a:chOff x="957960" y="1469160"/>
            <a:chExt cx="4657680" cy="1676880"/>
          </a:xfrm>
        </p:grpSpPr>
        <p:sp>
          <p:nvSpPr>
            <p:cNvPr id="180" name="CustomShape 4"/>
            <p:cNvSpPr/>
            <p:nvPr/>
          </p:nvSpPr>
          <p:spPr>
            <a:xfrm>
              <a:off x="990000" y="1790640"/>
              <a:ext cx="4284360" cy="135540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1" name="Picture 4" descr=""/>
            <p:cNvPicPr/>
            <p:nvPr/>
          </p:nvPicPr>
          <p:blipFill>
            <a:blip r:embed="rId1"/>
            <a:srcRect l="0" t="35545" r="89649" b="0"/>
            <a:stretch/>
          </p:blipFill>
          <p:spPr>
            <a:xfrm rot="16200000">
              <a:off x="2866320" y="272520"/>
              <a:ext cx="674280" cy="39988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2" name="CustomShape 5"/>
            <p:cNvSpPr/>
            <p:nvPr/>
          </p:nvSpPr>
          <p:spPr>
            <a:xfrm>
              <a:off x="1126440" y="2657160"/>
              <a:ext cx="39988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3" name="CustomShape 6"/>
            <p:cNvSpPr/>
            <p:nvPr/>
          </p:nvSpPr>
          <p:spPr>
            <a:xfrm>
              <a:off x="1132920" y="2682720"/>
              <a:ext cx="623160" cy="3322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84" name="CustomShape 7"/>
            <p:cNvSpPr/>
            <p:nvPr/>
          </p:nvSpPr>
          <p:spPr>
            <a:xfrm>
              <a:off x="957960" y="1469160"/>
              <a:ext cx="4657680" cy="382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Measured signal in 1 voxel over many volumes</a:t>
              </a:r>
              <a:endParaRPr b="0" lang="en-US" sz="18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85" name="CustomShape 8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186" name="Picture 4" descr=""/>
          <p:cNvPicPr/>
          <p:nvPr/>
        </p:nvPicPr>
        <p:blipFill>
          <a:blip r:embed="rId2"/>
          <a:stretch/>
        </p:blipFill>
        <p:spPr>
          <a:xfrm>
            <a:off x="5178960" y="3146760"/>
            <a:ext cx="4289760" cy="343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4" descr=""/>
          <p:cNvPicPr/>
          <p:nvPr/>
        </p:nvPicPr>
        <p:blipFill>
          <a:blip r:embed="rId1"/>
          <a:srcRect l="11419" t="7196" r="26829" b="0"/>
          <a:stretch/>
        </p:blipFill>
        <p:spPr>
          <a:xfrm>
            <a:off x="5604840" y="193356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188" name="Picture 2" descr=""/>
          <p:cNvPicPr/>
          <p:nvPr/>
        </p:nvPicPr>
        <p:blipFill>
          <a:blip r:embed="rId2"/>
          <a:stretch/>
        </p:blipFill>
        <p:spPr>
          <a:xfrm>
            <a:off x="4623480" y="192132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189" name="Imagen 4" descr=""/>
          <p:cNvPicPr/>
          <p:nvPr/>
        </p:nvPicPr>
        <p:blipFill>
          <a:blip r:embed="rId3"/>
          <a:stretch/>
        </p:blipFill>
        <p:spPr>
          <a:xfrm>
            <a:off x="2646720" y="19278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0" name="Imagen 3" descr=""/>
          <p:cNvPicPr/>
          <p:nvPr/>
        </p:nvPicPr>
        <p:blipFill>
          <a:blip r:embed="rId4"/>
          <a:srcRect l="0" t="11982" r="0" b="9774"/>
          <a:stretch/>
        </p:blipFill>
        <p:spPr>
          <a:xfrm>
            <a:off x="3637080" y="19296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1" name="Picture 2" descr=""/>
          <p:cNvPicPr/>
          <p:nvPr/>
        </p:nvPicPr>
        <p:blipFill>
          <a:blip r:embed="rId5"/>
          <a:srcRect l="12360" t="32007" r="53001" b="54371"/>
          <a:stretch/>
        </p:blipFill>
        <p:spPr>
          <a:xfrm>
            <a:off x="2476440" y="486900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192" name="CustomShape 1"/>
          <p:cNvSpPr/>
          <p:nvPr/>
        </p:nvSpPr>
        <p:spPr>
          <a:xfrm>
            <a:off x="2262240" y="315432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4" name="Picture 4" descr=""/>
          <p:cNvPicPr/>
          <p:nvPr/>
        </p:nvPicPr>
        <p:blipFill>
          <a:blip r:embed="rId6"/>
          <a:srcRect l="0" t="35545" r="89649" b="0"/>
          <a:stretch/>
        </p:blipFill>
        <p:spPr>
          <a:xfrm rot="16200000">
            <a:off x="4138560" y="163656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2405160" y="402372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4"/>
          <p:cNvSpPr/>
          <p:nvPr/>
        </p:nvSpPr>
        <p:spPr>
          <a:xfrm>
            <a:off x="2442960" y="40366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2262240" y="479772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6"/>
          <p:cNvSpPr/>
          <p:nvPr/>
        </p:nvSpPr>
        <p:spPr>
          <a:xfrm>
            <a:off x="2405160" y="566712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7"/>
          <p:cNvSpPr/>
          <p:nvPr/>
        </p:nvSpPr>
        <p:spPr>
          <a:xfrm>
            <a:off x="2455200" y="56797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0" name="CustomShape 8"/>
          <p:cNvSpPr/>
          <p:nvPr/>
        </p:nvSpPr>
        <p:spPr>
          <a:xfrm>
            <a:off x="1914120" y="487764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1" name="CustomShape 9"/>
          <p:cNvSpPr/>
          <p:nvPr/>
        </p:nvSpPr>
        <p:spPr>
          <a:xfrm>
            <a:off x="1931400" y="536904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02" name="CustomShape 10"/>
          <p:cNvSpPr/>
          <p:nvPr/>
        </p:nvSpPr>
        <p:spPr>
          <a:xfrm>
            <a:off x="31975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11"/>
          <p:cNvSpPr/>
          <p:nvPr/>
        </p:nvSpPr>
        <p:spPr>
          <a:xfrm>
            <a:off x="41641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4" name="CustomShape 12"/>
          <p:cNvSpPr/>
          <p:nvPr/>
        </p:nvSpPr>
        <p:spPr>
          <a:xfrm>
            <a:off x="516420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5" name="CustomShape 13"/>
          <p:cNvSpPr/>
          <p:nvPr/>
        </p:nvSpPr>
        <p:spPr>
          <a:xfrm>
            <a:off x="703440" y="2011320"/>
            <a:ext cx="14612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6" name="CustomShape 14"/>
          <p:cNvSpPr/>
          <p:nvPr/>
        </p:nvSpPr>
        <p:spPr>
          <a:xfrm>
            <a:off x="700200" y="343692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15"/>
          <p:cNvSpPr/>
          <p:nvPr/>
        </p:nvSpPr>
        <p:spPr>
          <a:xfrm>
            <a:off x="700560" y="486900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1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209" name="Picture 4" descr=""/>
          <p:cNvPicPr/>
          <p:nvPr/>
        </p:nvPicPr>
        <p:blipFill>
          <a:blip r:embed="rId7"/>
          <a:srcRect l="11419" t="7196" r="26829" b="0"/>
          <a:stretch/>
        </p:blipFill>
        <p:spPr>
          <a:xfrm>
            <a:off x="5587200" y="50652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10" name="Picture 2" descr=""/>
          <p:cNvPicPr/>
          <p:nvPr/>
        </p:nvPicPr>
        <p:blipFill>
          <a:blip r:embed="rId8"/>
          <a:stretch/>
        </p:blipFill>
        <p:spPr>
          <a:xfrm>
            <a:off x="4605840" y="505296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11" name="Imagen 30" descr=""/>
          <p:cNvPicPr/>
          <p:nvPr/>
        </p:nvPicPr>
        <p:blipFill>
          <a:blip r:embed="rId9"/>
          <a:stretch/>
        </p:blipFill>
        <p:spPr>
          <a:xfrm>
            <a:off x="2629080" y="50590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2" name="Imagen 31" descr=""/>
          <p:cNvPicPr/>
          <p:nvPr/>
        </p:nvPicPr>
        <p:blipFill>
          <a:blip r:embed="rId10"/>
          <a:srcRect l="0" t="11982" r="0" b="9774"/>
          <a:stretch/>
        </p:blipFill>
        <p:spPr>
          <a:xfrm>
            <a:off x="3619080" y="5060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 descr=""/>
          <p:cNvPicPr/>
          <p:nvPr/>
        </p:nvPicPr>
        <p:blipFill>
          <a:blip r:embed="rId1"/>
          <a:srcRect l="12360" t="32007" r="53001" b="54371"/>
          <a:stretch/>
        </p:blipFill>
        <p:spPr>
          <a:xfrm>
            <a:off x="2476440" y="486900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14" name="CustomShape 1"/>
          <p:cNvSpPr/>
          <p:nvPr/>
        </p:nvSpPr>
        <p:spPr>
          <a:xfrm>
            <a:off x="2262240" y="315432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6" name="Picture 4" descr=""/>
          <p:cNvPicPr/>
          <p:nvPr/>
        </p:nvPicPr>
        <p:blipFill>
          <a:blip r:embed="rId2"/>
          <a:srcRect l="0" t="35545" r="89649" b="0"/>
          <a:stretch/>
        </p:blipFill>
        <p:spPr>
          <a:xfrm rot="16200000">
            <a:off x="4138560" y="163656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17" name="CustomShape 3"/>
          <p:cNvSpPr/>
          <p:nvPr/>
        </p:nvSpPr>
        <p:spPr>
          <a:xfrm>
            <a:off x="2405160" y="402372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4"/>
          <p:cNvSpPr/>
          <p:nvPr/>
        </p:nvSpPr>
        <p:spPr>
          <a:xfrm>
            <a:off x="2442960" y="40366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2262240" y="479772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6"/>
          <p:cNvSpPr/>
          <p:nvPr/>
        </p:nvSpPr>
        <p:spPr>
          <a:xfrm>
            <a:off x="2405160" y="566712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7"/>
          <p:cNvSpPr/>
          <p:nvPr/>
        </p:nvSpPr>
        <p:spPr>
          <a:xfrm>
            <a:off x="2455200" y="56797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2" name="CustomShape 8"/>
          <p:cNvSpPr/>
          <p:nvPr/>
        </p:nvSpPr>
        <p:spPr>
          <a:xfrm>
            <a:off x="1914120" y="487764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3" name="CustomShape 9"/>
          <p:cNvSpPr/>
          <p:nvPr/>
        </p:nvSpPr>
        <p:spPr>
          <a:xfrm>
            <a:off x="1931400" y="536904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4" name="CustomShape 10"/>
          <p:cNvSpPr/>
          <p:nvPr/>
        </p:nvSpPr>
        <p:spPr>
          <a:xfrm>
            <a:off x="31975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11"/>
          <p:cNvSpPr/>
          <p:nvPr/>
        </p:nvSpPr>
        <p:spPr>
          <a:xfrm>
            <a:off x="416412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12"/>
          <p:cNvSpPr/>
          <p:nvPr/>
        </p:nvSpPr>
        <p:spPr>
          <a:xfrm>
            <a:off x="5164200" y="2011320"/>
            <a:ext cx="313920" cy="363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13"/>
          <p:cNvSpPr/>
          <p:nvPr/>
        </p:nvSpPr>
        <p:spPr>
          <a:xfrm>
            <a:off x="703440" y="2011320"/>
            <a:ext cx="146124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CustomShape 14"/>
          <p:cNvSpPr/>
          <p:nvPr/>
        </p:nvSpPr>
        <p:spPr>
          <a:xfrm>
            <a:off x="700200" y="343692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15"/>
          <p:cNvSpPr/>
          <p:nvPr/>
        </p:nvSpPr>
        <p:spPr>
          <a:xfrm>
            <a:off x="700560" y="486900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1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31" name="Group 17"/>
          <p:cNvGrpSpPr/>
          <p:nvPr/>
        </p:nvGrpSpPr>
        <p:grpSpPr>
          <a:xfrm>
            <a:off x="7804080" y="4869000"/>
            <a:ext cx="1755720" cy="2111400"/>
            <a:chOff x="7804080" y="4869000"/>
            <a:chExt cx="1755720" cy="2111400"/>
          </a:xfrm>
        </p:grpSpPr>
        <p:pic>
          <p:nvPicPr>
            <p:cNvPr id="232" name="Picture 2" descr=""/>
            <p:cNvPicPr/>
            <p:nvPr/>
          </p:nvPicPr>
          <p:blipFill>
            <a:blip r:embed="rId3"/>
            <a:srcRect l="36912" t="0" r="39885" b="0"/>
            <a:stretch/>
          </p:blipFill>
          <p:spPr>
            <a:xfrm>
              <a:off x="7804080" y="486900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3" name="Line 1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34" name="Picture 4" descr=""/>
          <p:cNvPicPr/>
          <p:nvPr/>
        </p:nvPicPr>
        <p:blipFill>
          <a:blip r:embed="rId4"/>
          <a:srcRect l="11419" t="7196" r="26829" b="0"/>
          <a:stretch/>
        </p:blipFill>
        <p:spPr>
          <a:xfrm>
            <a:off x="5604840" y="193356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235" name="Picture 2" descr=""/>
          <p:cNvPicPr/>
          <p:nvPr/>
        </p:nvPicPr>
        <p:blipFill>
          <a:blip r:embed="rId5"/>
          <a:stretch/>
        </p:blipFill>
        <p:spPr>
          <a:xfrm>
            <a:off x="4623480" y="1921320"/>
            <a:ext cx="467280" cy="683280"/>
          </a:xfrm>
          <a:prstGeom prst="rect">
            <a:avLst/>
          </a:prstGeom>
          <a:ln>
            <a:noFill/>
          </a:ln>
        </p:spPr>
      </p:pic>
      <p:pic>
        <p:nvPicPr>
          <p:cNvPr id="236" name="Imagen 34" descr=""/>
          <p:cNvPicPr/>
          <p:nvPr/>
        </p:nvPicPr>
        <p:blipFill>
          <a:blip r:embed="rId6"/>
          <a:stretch/>
        </p:blipFill>
        <p:spPr>
          <a:xfrm>
            <a:off x="2646720" y="19278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7" name="Imagen 35" descr=""/>
          <p:cNvPicPr/>
          <p:nvPr/>
        </p:nvPicPr>
        <p:blipFill>
          <a:blip r:embed="rId7"/>
          <a:srcRect l="0" t="11982" r="0" b="9774"/>
          <a:stretch/>
        </p:blipFill>
        <p:spPr>
          <a:xfrm>
            <a:off x="3637080" y="1929600"/>
            <a:ext cx="467280" cy="683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8" name="Picture 4" descr=""/>
          <p:cNvPicPr/>
          <p:nvPr/>
        </p:nvPicPr>
        <p:blipFill>
          <a:blip r:embed="rId8"/>
          <a:srcRect l="11419" t="7196" r="26829" b="0"/>
          <a:stretch/>
        </p:blipFill>
        <p:spPr>
          <a:xfrm>
            <a:off x="5587200" y="50652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39" name="Picture 2" descr=""/>
          <p:cNvPicPr/>
          <p:nvPr/>
        </p:nvPicPr>
        <p:blipFill>
          <a:blip r:embed="rId9"/>
          <a:stretch/>
        </p:blipFill>
        <p:spPr>
          <a:xfrm>
            <a:off x="4605840" y="505296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40" name="Imagen 38" descr=""/>
          <p:cNvPicPr/>
          <p:nvPr/>
        </p:nvPicPr>
        <p:blipFill>
          <a:blip r:embed="rId10"/>
          <a:stretch/>
        </p:blipFill>
        <p:spPr>
          <a:xfrm>
            <a:off x="2629080" y="50590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1" name="Imagen 39" descr=""/>
          <p:cNvPicPr/>
          <p:nvPr/>
        </p:nvPicPr>
        <p:blipFill>
          <a:blip r:embed="rId11"/>
          <a:srcRect l="0" t="11982" r="0" b="9774"/>
          <a:stretch/>
        </p:blipFill>
        <p:spPr>
          <a:xfrm>
            <a:off x="3619080" y="5060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4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49" name="Group 7"/>
          <p:cNvGrpSpPr/>
          <p:nvPr/>
        </p:nvGrpSpPr>
        <p:grpSpPr>
          <a:xfrm>
            <a:off x="7804080" y="4869000"/>
            <a:ext cx="1755720" cy="2111400"/>
            <a:chOff x="7804080" y="4869000"/>
            <a:chExt cx="1755720" cy="2111400"/>
          </a:xfrm>
        </p:grpSpPr>
        <p:pic>
          <p:nvPicPr>
            <p:cNvPr id="250" name="Picture 2" descr=""/>
            <p:cNvPicPr/>
            <p:nvPr/>
          </p:nvPicPr>
          <p:blipFill>
            <a:blip r:embed="rId2"/>
            <a:srcRect l="36912" t="0" r="39885" b="0"/>
            <a:stretch/>
          </p:blipFill>
          <p:spPr>
            <a:xfrm>
              <a:off x="7804080" y="486900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1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52" name="Picture 2" descr=""/>
          <p:cNvPicPr/>
          <p:nvPr/>
        </p:nvPicPr>
        <p:blipFill>
          <a:blip r:embed="rId3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53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5" name="Picture 2" descr="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56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9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0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61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2" name="Picture 4" descr=""/>
          <p:cNvPicPr/>
          <p:nvPr/>
        </p:nvPicPr>
        <p:blipFill>
          <a:blip r:embed="rId5"/>
          <a:srcRect l="11419" t="7196" r="26829" b="0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63" name="Picture 2" descr=""/>
          <p:cNvPicPr/>
          <p:nvPr/>
        </p:nvPicPr>
        <p:blipFill>
          <a:blip r:embed="rId6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64" name="Imagen 27" descr=""/>
          <p:cNvPicPr/>
          <p:nvPr/>
        </p:nvPicPr>
        <p:blipFill>
          <a:blip r:embed="rId7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5" name="Imagen 41" descr=""/>
          <p:cNvPicPr/>
          <p:nvPr/>
        </p:nvPicPr>
        <p:blipFill>
          <a:blip r:embed="rId8"/>
          <a:srcRect l="0" t="11982" r="0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8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2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73" name="Group 7"/>
          <p:cNvGrpSpPr/>
          <p:nvPr/>
        </p:nvGrpSpPr>
        <p:grpSpPr>
          <a:xfrm>
            <a:off x="7804080" y="4869000"/>
            <a:ext cx="1755720" cy="2111400"/>
            <a:chOff x="7804080" y="4869000"/>
            <a:chExt cx="1755720" cy="2111400"/>
          </a:xfrm>
        </p:grpSpPr>
        <p:pic>
          <p:nvPicPr>
            <p:cNvPr id="274" name="Picture 2" descr=""/>
            <p:cNvPicPr/>
            <p:nvPr/>
          </p:nvPicPr>
          <p:blipFill>
            <a:blip r:embed="rId2"/>
            <a:srcRect l="36912" t="0" r="39885" b="0"/>
            <a:stretch/>
          </p:blipFill>
          <p:spPr>
            <a:xfrm>
              <a:off x="7804080" y="486900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75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76" name="Picture 2" descr=""/>
          <p:cNvPicPr/>
          <p:nvPr/>
        </p:nvPicPr>
        <p:blipFill>
          <a:blip r:embed="rId3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277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9" name="Picture 2" descr="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280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3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4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85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18"/>
          <p:cNvSpPr/>
          <p:nvPr/>
        </p:nvSpPr>
        <p:spPr>
          <a:xfrm>
            <a:off x="7419600" y="2971800"/>
            <a:ext cx="2452680" cy="205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Now we can use regression to obtain an estimate (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) of how much our response model explains our BOLD signal in our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8" name="Picture 4" descr=""/>
          <p:cNvPicPr/>
          <p:nvPr/>
        </p:nvPicPr>
        <p:blipFill>
          <a:blip r:embed="rId5"/>
          <a:srcRect l="11419" t="7196" r="26829" b="0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89" name="Picture 2" descr=""/>
          <p:cNvPicPr/>
          <p:nvPr/>
        </p:nvPicPr>
        <p:blipFill>
          <a:blip r:embed="rId6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290" name="Imagen 42" descr=""/>
          <p:cNvPicPr/>
          <p:nvPr/>
        </p:nvPicPr>
        <p:blipFill>
          <a:blip r:embed="rId7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1" name="Imagen 43" descr=""/>
          <p:cNvPicPr/>
          <p:nvPr/>
        </p:nvPicPr>
        <p:blipFill>
          <a:blip r:embed="rId8"/>
          <a:srcRect l="0" t="11982" r="0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4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7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99" name="Group 7"/>
          <p:cNvGrpSpPr/>
          <p:nvPr/>
        </p:nvGrpSpPr>
        <p:grpSpPr>
          <a:xfrm>
            <a:off x="7804080" y="4869000"/>
            <a:ext cx="1755720" cy="2111400"/>
            <a:chOff x="7804080" y="4869000"/>
            <a:chExt cx="1755720" cy="2111400"/>
          </a:xfrm>
        </p:grpSpPr>
        <p:pic>
          <p:nvPicPr>
            <p:cNvPr id="300" name="Picture 2" descr=""/>
            <p:cNvPicPr/>
            <p:nvPr/>
          </p:nvPicPr>
          <p:blipFill>
            <a:blip r:embed="rId2"/>
            <a:srcRect l="36912" t="0" r="39885" b="0"/>
            <a:stretch/>
          </p:blipFill>
          <p:spPr>
            <a:xfrm>
              <a:off x="7804080" y="486900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1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02" name="Picture 2" descr=""/>
          <p:cNvPicPr/>
          <p:nvPr/>
        </p:nvPicPr>
        <p:blipFill>
          <a:blip r:embed="rId3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303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5" name="Picture 2" descr="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306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09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0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11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3" name="Picture 4" descr=""/>
          <p:cNvPicPr/>
          <p:nvPr/>
        </p:nvPicPr>
        <p:blipFill>
          <a:blip r:embed="rId5"/>
          <a:stretch/>
        </p:blipFill>
        <p:spPr>
          <a:xfrm>
            <a:off x="7580160" y="3003480"/>
            <a:ext cx="1880640" cy="1864440"/>
          </a:xfrm>
          <a:prstGeom prst="rect">
            <a:avLst/>
          </a:prstGeom>
          <a:ln w="57240">
            <a:noFill/>
          </a:ln>
        </p:spPr>
      </p:pic>
      <p:sp>
        <p:nvSpPr>
          <p:cNvPr id="314" name="CustomShape 18"/>
          <p:cNvSpPr/>
          <p:nvPr/>
        </p:nvSpPr>
        <p:spPr>
          <a:xfrm>
            <a:off x="7277040" y="1670040"/>
            <a:ext cx="245268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run for every voxel, we will get one beta estimate per voxel, i.e., a beta map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5" name="Picture 4" descr=""/>
          <p:cNvPicPr/>
          <p:nvPr/>
        </p:nvPicPr>
        <p:blipFill>
          <a:blip r:embed="rId6"/>
          <a:srcRect l="11419" t="7196" r="26829" b="0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16" name="Picture 2" descr=""/>
          <p:cNvPicPr/>
          <p:nvPr/>
        </p:nvPicPr>
        <p:blipFill>
          <a:blip r:embed="rId7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17" name="Imagen 43" descr=""/>
          <p:cNvPicPr/>
          <p:nvPr/>
        </p:nvPicPr>
        <p:blipFill>
          <a:blip r:embed="rId8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8" name="Imagen 44" descr=""/>
          <p:cNvPicPr/>
          <p:nvPr/>
        </p:nvPicPr>
        <p:blipFill>
          <a:blip r:embed="rId9"/>
          <a:srcRect l="0" t="11982" r="0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"/>
          <p:cNvSpPr/>
          <p:nvPr/>
        </p:nvSpPr>
        <p:spPr>
          <a:xfrm>
            <a:off x="766800" y="891360"/>
            <a:ext cx="925776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respond to ANIMAL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1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22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5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26" name="Group 7"/>
          <p:cNvGrpSpPr/>
          <p:nvPr/>
        </p:nvGrpSpPr>
        <p:grpSpPr>
          <a:xfrm>
            <a:off x="7804080" y="4869000"/>
            <a:ext cx="1755720" cy="2111400"/>
            <a:chOff x="7804080" y="4869000"/>
            <a:chExt cx="1755720" cy="2111400"/>
          </a:xfrm>
        </p:grpSpPr>
        <p:pic>
          <p:nvPicPr>
            <p:cNvPr id="327" name="Picture 2" descr=""/>
            <p:cNvPicPr/>
            <p:nvPr/>
          </p:nvPicPr>
          <p:blipFill>
            <a:blip r:embed="rId2"/>
            <a:srcRect l="36912" t="0" r="39885" b="0"/>
            <a:stretch/>
          </p:blipFill>
          <p:spPr>
            <a:xfrm>
              <a:off x="7804080" y="486900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8" name="Line 8"/>
            <p:cNvSpPr/>
            <p:nvPr/>
          </p:nvSpPr>
          <p:spPr>
            <a:xfrm>
              <a:off x="8127360" y="646416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29" name="Picture 2" descr=""/>
          <p:cNvPicPr/>
          <p:nvPr/>
        </p:nvPicPr>
        <p:blipFill>
          <a:blip r:embed="rId3"/>
          <a:srcRect l="12360" t="51270" r="51356" b="27177"/>
          <a:stretch/>
        </p:blipFill>
        <p:spPr>
          <a:xfrm>
            <a:off x="2548080" y="4893480"/>
            <a:ext cx="3927240" cy="1222920"/>
          </a:xfrm>
          <a:prstGeom prst="rect">
            <a:avLst/>
          </a:prstGeom>
          <a:ln>
            <a:noFill/>
          </a:ln>
        </p:spPr>
      </p:pic>
      <p:sp>
        <p:nvSpPr>
          <p:cNvPr id="330" name="CustomShape 9"/>
          <p:cNvSpPr/>
          <p:nvPr/>
        </p:nvSpPr>
        <p:spPr>
          <a:xfrm>
            <a:off x="2262240" y="4832280"/>
            <a:ext cx="4284360" cy="135540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10"/>
          <p:cNvSpPr/>
          <p:nvPr/>
        </p:nvSpPr>
        <p:spPr>
          <a:xfrm>
            <a:off x="698400" y="5114520"/>
            <a:ext cx="12693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2" name="Picture 2" descr=""/>
          <p:cNvPicPr/>
          <p:nvPr/>
        </p:nvPicPr>
        <p:blipFill>
          <a:blip r:embed="rId4"/>
          <a:srcRect l="12360" t="32007" r="53001" b="54371"/>
          <a:stretch/>
        </p:blipFill>
        <p:spPr>
          <a:xfrm>
            <a:off x="2476440" y="3336840"/>
            <a:ext cx="3855960" cy="855360"/>
          </a:xfrm>
          <a:prstGeom prst="rect">
            <a:avLst/>
          </a:prstGeom>
          <a:ln>
            <a:noFill/>
          </a:ln>
        </p:spPr>
      </p:pic>
      <p:sp>
        <p:nvSpPr>
          <p:cNvPr id="333" name="CustomShape 11"/>
          <p:cNvSpPr/>
          <p:nvPr/>
        </p:nvSpPr>
        <p:spPr>
          <a:xfrm>
            <a:off x="2262240" y="3265560"/>
            <a:ext cx="4284360" cy="13554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12"/>
          <p:cNvSpPr/>
          <p:nvPr/>
        </p:nvSpPr>
        <p:spPr>
          <a:xfrm>
            <a:off x="2405160" y="413496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13"/>
          <p:cNvSpPr/>
          <p:nvPr/>
        </p:nvSpPr>
        <p:spPr>
          <a:xfrm>
            <a:off x="2455200" y="414720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6" name="CustomShape 14"/>
          <p:cNvSpPr/>
          <p:nvPr/>
        </p:nvSpPr>
        <p:spPr>
          <a:xfrm>
            <a:off x="1914120" y="33454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7" name="CustomShape 15"/>
          <p:cNvSpPr/>
          <p:nvPr/>
        </p:nvSpPr>
        <p:spPr>
          <a:xfrm>
            <a:off x="1931400" y="38368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38" name="CustomShape 16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9" name="CustomShape 17"/>
          <p:cNvSpPr/>
          <p:nvPr/>
        </p:nvSpPr>
        <p:spPr>
          <a:xfrm>
            <a:off x="6580440" y="2261160"/>
            <a:ext cx="855360" cy="34272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0" name="Picture 4" descr=""/>
          <p:cNvPicPr/>
          <p:nvPr/>
        </p:nvPicPr>
        <p:blipFill>
          <a:blip r:embed="rId5"/>
          <a:stretch/>
        </p:blipFill>
        <p:spPr>
          <a:xfrm>
            <a:off x="7580160" y="3003480"/>
            <a:ext cx="1880640" cy="1864440"/>
          </a:xfrm>
          <a:prstGeom prst="rect">
            <a:avLst/>
          </a:prstGeom>
          <a:ln w="57240">
            <a:noFill/>
          </a:ln>
        </p:spPr>
      </p:pic>
      <p:sp>
        <p:nvSpPr>
          <p:cNvPr id="341" name="CustomShape 18"/>
          <p:cNvSpPr/>
          <p:nvPr/>
        </p:nvSpPr>
        <p:spPr>
          <a:xfrm>
            <a:off x="7231320" y="152784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What would the value in each voxel of the beta map represent?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2" name="Picture 4" descr=""/>
          <p:cNvPicPr/>
          <p:nvPr/>
        </p:nvPicPr>
        <p:blipFill>
          <a:blip r:embed="rId6"/>
          <a:srcRect l="11419" t="7196" r="26829" b="0"/>
          <a:stretch/>
        </p:blipFill>
        <p:spPr>
          <a:xfrm>
            <a:off x="5587200" y="35128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43" name="Picture 2" descr=""/>
          <p:cNvPicPr/>
          <p:nvPr/>
        </p:nvPicPr>
        <p:blipFill>
          <a:blip r:embed="rId7"/>
          <a:stretch/>
        </p:blipFill>
        <p:spPr>
          <a:xfrm>
            <a:off x="4605840" y="350100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44" name="Imagen 43" descr=""/>
          <p:cNvPicPr/>
          <p:nvPr/>
        </p:nvPicPr>
        <p:blipFill>
          <a:blip r:embed="rId8"/>
          <a:stretch/>
        </p:blipFill>
        <p:spPr>
          <a:xfrm>
            <a:off x="2629080" y="35071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5" name="Imagen 44" descr=""/>
          <p:cNvPicPr/>
          <p:nvPr/>
        </p:nvPicPr>
        <p:blipFill>
          <a:blip r:embed="rId9"/>
          <a:srcRect l="0" t="11982" r="0" b="9774"/>
          <a:stretch/>
        </p:blipFill>
        <p:spPr>
          <a:xfrm>
            <a:off x="3619080" y="35089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8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3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4" name="Picture 2" descr=""/>
          <p:cNvPicPr/>
          <p:nvPr/>
        </p:nvPicPr>
        <p:blipFill>
          <a:blip r:embed="rId2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355" name="Picture 2" descr="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356" name="Picture 2" descr="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357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0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61" name="Picture 2" descr=""/>
          <p:cNvPicPr/>
          <p:nvPr/>
        </p:nvPicPr>
        <p:blipFill>
          <a:blip r:embed="rId5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362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4" name="CustomShape 14"/>
          <p:cNvSpPr/>
          <p:nvPr/>
        </p:nvSpPr>
        <p:spPr>
          <a:xfrm>
            <a:off x="6571440" y="361116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65" name="CustomShape 15"/>
          <p:cNvSpPr/>
          <p:nvPr/>
        </p:nvSpPr>
        <p:spPr>
          <a:xfrm>
            <a:off x="6577200" y="4464000"/>
            <a:ext cx="12996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66" name="Picture 4" descr=""/>
          <p:cNvPicPr/>
          <p:nvPr/>
        </p:nvPicPr>
        <p:blipFill>
          <a:blip r:embed="rId6"/>
          <a:srcRect l="11419" t="7196" r="26829" b="0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7" name="Picture 2" descr=""/>
          <p:cNvPicPr/>
          <p:nvPr/>
        </p:nvPicPr>
        <p:blipFill>
          <a:blip r:embed="rId7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68" name="Imagen 35" descr=""/>
          <p:cNvPicPr/>
          <p:nvPr/>
        </p:nvPicPr>
        <p:blipFill>
          <a:blip r:embed="rId8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9" name="Imagen 36" descr=""/>
          <p:cNvPicPr/>
          <p:nvPr/>
        </p:nvPicPr>
        <p:blipFill>
          <a:blip r:embed="rId9"/>
          <a:srcRect l="0" t="11982" r="0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2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373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75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6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77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78" name="Picture 2" descr=""/>
          <p:cNvPicPr/>
          <p:nvPr/>
        </p:nvPicPr>
        <p:blipFill>
          <a:blip r:embed="rId2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379" name="Picture 2" descr="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380" name="Picture 2" descr="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381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4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85" name="Picture 2" descr=""/>
          <p:cNvPicPr/>
          <p:nvPr/>
        </p:nvPicPr>
        <p:blipFill>
          <a:blip r:embed="rId5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386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8" name="CustomShape 14"/>
          <p:cNvSpPr/>
          <p:nvPr/>
        </p:nvSpPr>
        <p:spPr>
          <a:xfrm>
            <a:off x="6749280" y="3907080"/>
            <a:ext cx="893880" cy="273600"/>
          </a:xfrm>
          <a:custGeom>
            <a:avLst/>
            <a:gdLst/>
            <a:ah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89" name="Picture 4" descr=""/>
          <p:cNvPicPr/>
          <p:nvPr/>
        </p:nvPicPr>
        <p:blipFill>
          <a:blip r:embed="rId6"/>
          <a:stretch/>
        </p:blipFill>
        <p:spPr>
          <a:xfrm>
            <a:off x="7974360" y="280404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390" name="CustomShape 15"/>
          <p:cNvSpPr/>
          <p:nvPr/>
        </p:nvSpPr>
        <p:spPr>
          <a:xfrm>
            <a:off x="7264440" y="1423080"/>
            <a:ext cx="245268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run for every voxel, we will get one beta estimate per voxel, i.e., a beta map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1" name="Picture 4" descr=""/>
          <p:cNvPicPr/>
          <p:nvPr/>
        </p:nvPicPr>
        <p:blipFill>
          <a:blip r:embed="rId7"/>
          <a:stretch/>
        </p:blipFill>
        <p:spPr>
          <a:xfrm>
            <a:off x="8021880" y="436860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392" name="CustomShape 16"/>
          <p:cNvSpPr/>
          <p:nvPr/>
        </p:nvSpPr>
        <p:spPr>
          <a:xfrm>
            <a:off x="6749280" y="4916520"/>
            <a:ext cx="893880" cy="273600"/>
          </a:xfrm>
          <a:custGeom>
            <a:avLst/>
            <a:gdLst/>
            <a:ah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93" name="Picture 4" descr=""/>
          <p:cNvPicPr/>
          <p:nvPr/>
        </p:nvPicPr>
        <p:blipFill>
          <a:blip r:embed="rId8"/>
          <a:srcRect l="11419" t="7196" r="26829" b="0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94" name="Picture 2" descr=""/>
          <p:cNvPicPr/>
          <p:nvPr/>
        </p:nvPicPr>
        <p:blipFill>
          <a:blip r:embed="rId9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395" name="Imagen 32" descr=""/>
          <p:cNvPicPr/>
          <p:nvPr/>
        </p:nvPicPr>
        <p:blipFill>
          <a:blip r:embed="rId10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6" name="Imagen 37" descr=""/>
          <p:cNvPicPr/>
          <p:nvPr/>
        </p:nvPicPr>
        <p:blipFill>
          <a:blip r:embed="rId11"/>
          <a:srcRect l="0" t="11982" r="0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CustomShape 1"/>
          <p:cNvSpPr/>
          <p:nvPr/>
        </p:nvSpPr>
        <p:spPr>
          <a:xfrm>
            <a:off x="2262600" y="174564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2"/>
          <p:cNvSpPr/>
          <p:nvPr/>
        </p:nvSpPr>
        <p:spPr>
          <a:xfrm>
            <a:off x="766800" y="89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distinguish to DOGS FACES from ALPACAS FACES?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9" name="Picture 4" descr=""/>
          <p:cNvPicPr/>
          <p:nvPr/>
        </p:nvPicPr>
        <p:blipFill>
          <a:blip r:embed="rId1"/>
          <a:srcRect l="0" t="35545" r="89649" b="0"/>
          <a:stretch/>
        </p:blipFill>
        <p:spPr>
          <a:xfrm rot="16200000">
            <a:off x="4138560" y="227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400" name="CustomShape 3"/>
          <p:cNvSpPr/>
          <p:nvPr/>
        </p:nvSpPr>
        <p:spPr>
          <a:xfrm>
            <a:off x="2405520" y="261504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CustomShape 4"/>
          <p:cNvSpPr/>
          <p:nvPr/>
        </p:nvSpPr>
        <p:spPr>
          <a:xfrm>
            <a:off x="2443320" y="26276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2" name="CustomShape 5"/>
          <p:cNvSpPr/>
          <p:nvPr/>
        </p:nvSpPr>
        <p:spPr>
          <a:xfrm>
            <a:off x="700560" y="202824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3" name="CustomShape 6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404" name="CustomShape 7"/>
          <p:cNvSpPr/>
          <p:nvPr/>
        </p:nvSpPr>
        <p:spPr>
          <a:xfrm>
            <a:off x="700560" y="333684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05" name="Picture 2" descr=""/>
          <p:cNvPicPr/>
          <p:nvPr/>
        </p:nvPicPr>
        <p:blipFill>
          <a:blip r:embed="rId2"/>
          <a:srcRect l="18117" t="32007" r="77996" b="54371"/>
          <a:stretch/>
        </p:blipFill>
        <p:spPr>
          <a:xfrm>
            <a:off x="2469960" y="42656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406" name="Picture 2" descr=""/>
          <p:cNvPicPr/>
          <p:nvPr/>
        </p:nvPicPr>
        <p:blipFill>
          <a:blip r:embed="rId3"/>
          <a:srcRect l="18117" t="32007" r="77996" b="54371"/>
          <a:stretch/>
        </p:blipFill>
        <p:spPr>
          <a:xfrm>
            <a:off x="4410360" y="340848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407" name="Picture 2" descr=""/>
          <p:cNvPicPr/>
          <p:nvPr/>
        </p:nvPicPr>
        <p:blipFill>
          <a:blip r:embed="rId4"/>
          <a:srcRect l="12360" t="32007" r="70262" b="54371"/>
          <a:stretch/>
        </p:blipFill>
        <p:spPr>
          <a:xfrm>
            <a:off x="2476800" y="3408480"/>
            <a:ext cx="1931760" cy="855360"/>
          </a:xfrm>
          <a:prstGeom prst="rect">
            <a:avLst/>
          </a:prstGeom>
          <a:ln>
            <a:noFill/>
          </a:ln>
        </p:spPr>
      </p:pic>
      <p:sp>
        <p:nvSpPr>
          <p:cNvPr id="408" name="CustomShape 8"/>
          <p:cNvSpPr/>
          <p:nvPr/>
        </p:nvSpPr>
        <p:spPr>
          <a:xfrm>
            <a:off x="2262600" y="3336840"/>
            <a:ext cx="4284360" cy="214128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9"/>
          <p:cNvSpPr/>
          <p:nvPr/>
        </p:nvSpPr>
        <p:spPr>
          <a:xfrm>
            <a:off x="2405520" y="420624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10"/>
          <p:cNvSpPr/>
          <p:nvPr/>
        </p:nvSpPr>
        <p:spPr>
          <a:xfrm>
            <a:off x="1914480" y="341712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11" name="CustomShape 11"/>
          <p:cNvSpPr/>
          <p:nvPr/>
        </p:nvSpPr>
        <p:spPr>
          <a:xfrm>
            <a:off x="1931760" y="390852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12" name="Picture 2" descr=""/>
          <p:cNvPicPr/>
          <p:nvPr/>
        </p:nvPicPr>
        <p:blipFill>
          <a:blip r:embed="rId5"/>
          <a:srcRect l="29015" t="32007" r="54608" b="54371"/>
          <a:stretch/>
        </p:blipFill>
        <p:spPr>
          <a:xfrm>
            <a:off x="4232160" y="4265640"/>
            <a:ext cx="1819440" cy="855360"/>
          </a:xfrm>
          <a:prstGeom prst="rect">
            <a:avLst/>
          </a:prstGeom>
          <a:ln>
            <a:noFill/>
          </a:ln>
        </p:spPr>
      </p:pic>
      <p:sp>
        <p:nvSpPr>
          <p:cNvPr id="413" name="CustomShape 12"/>
          <p:cNvSpPr/>
          <p:nvPr/>
        </p:nvSpPr>
        <p:spPr>
          <a:xfrm>
            <a:off x="2410200" y="506376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13"/>
          <p:cNvSpPr/>
          <p:nvPr/>
        </p:nvSpPr>
        <p:spPr>
          <a:xfrm>
            <a:off x="2437560" y="509904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5" name="CustomShape 14"/>
          <p:cNvSpPr/>
          <p:nvPr/>
        </p:nvSpPr>
        <p:spPr>
          <a:xfrm>
            <a:off x="6749280" y="3907080"/>
            <a:ext cx="893880" cy="273600"/>
          </a:xfrm>
          <a:custGeom>
            <a:avLst/>
            <a:gdLst/>
            <a:ah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16" name="Picture 4" descr=""/>
          <p:cNvPicPr/>
          <p:nvPr/>
        </p:nvPicPr>
        <p:blipFill>
          <a:blip r:embed="rId6"/>
          <a:stretch/>
        </p:blipFill>
        <p:spPr>
          <a:xfrm>
            <a:off x="7974360" y="2804040"/>
            <a:ext cx="1472400" cy="1459800"/>
          </a:xfrm>
          <a:prstGeom prst="rect">
            <a:avLst/>
          </a:prstGeom>
          <a:ln w="57240">
            <a:noFill/>
          </a:ln>
        </p:spPr>
      </p:pic>
      <p:pic>
        <p:nvPicPr>
          <p:cNvPr id="417" name="Picture 4" descr=""/>
          <p:cNvPicPr/>
          <p:nvPr/>
        </p:nvPicPr>
        <p:blipFill>
          <a:blip r:embed="rId7"/>
          <a:stretch/>
        </p:blipFill>
        <p:spPr>
          <a:xfrm>
            <a:off x="8021880" y="4368600"/>
            <a:ext cx="1472400" cy="1459800"/>
          </a:xfrm>
          <a:prstGeom prst="rect">
            <a:avLst/>
          </a:prstGeom>
          <a:ln w="57240">
            <a:noFill/>
          </a:ln>
        </p:spPr>
      </p:pic>
      <p:sp>
        <p:nvSpPr>
          <p:cNvPr id="418" name="CustomShape 15"/>
          <p:cNvSpPr/>
          <p:nvPr/>
        </p:nvSpPr>
        <p:spPr>
          <a:xfrm>
            <a:off x="6749280" y="4916520"/>
            <a:ext cx="893880" cy="273600"/>
          </a:xfrm>
          <a:custGeom>
            <a:avLst/>
            <a:gdLst/>
            <a:ahLst/>
            <a:rect l="l" t="t" r="r" b="b"/>
            <a:pathLst>
              <a:path w="2486" h="763">
                <a:moveTo>
                  <a:pt x="0" y="190"/>
                </a:moveTo>
                <a:lnTo>
                  <a:pt x="1817" y="190"/>
                </a:lnTo>
                <a:lnTo>
                  <a:pt x="1817" y="0"/>
                </a:lnTo>
                <a:lnTo>
                  <a:pt x="2485" y="381"/>
                </a:lnTo>
                <a:lnTo>
                  <a:pt x="1817" y="762"/>
                </a:lnTo>
                <a:lnTo>
                  <a:pt x="1817" y="571"/>
                </a:lnTo>
                <a:lnTo>
                  <a:pt x="0" y="571"/>
                </a:lnTo>
                <a:lnTo>
                  <a:pt x="0" y="190"/>
                </a:lnTo>
              </a:path>
            </a:pathLst>
          </a:custGeom>
          <a:noFill/>
          <a:ln w="12600"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6"/>
          <p:cNvSpPr/>
          <p:nvPr/>
        </p:nvSpPr>
        <p:spPr>
          <a:xfrm>
            <a:off x="7231320" y="137880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What would the value in each voxel of the beta map represent?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20" name="Picture 4" descr=""/>
          <p:cNvPicPr/>
          <p:nvPr/>
        </p:nvPicPr>
        <p:blipFill>
          <a:blip r:embed="rId8"/>
          <a:srcRect l="11419" t="7196" r="26829" b="0"/>
          <a:stretch/>
        </p:blipFill>
        <p:spPr>
          <a:xfrm>
            <a:off x="5477400" y="44503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21" name="Picture 2" descr=""/>
          <p:cNvPicPr/>
          <p:nvPr/>
        </p:nvPicPr>
        <p:blipFill>
          <a:blip r:embed="rId9"/>
          <a:stretch/>
        </p:blipFill>
        <p:spPr>
          <a:xfrm>
            <a:off x="4496040" y="4438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22" name="Imagen 34" descr=""/>
          <p:cNvPicPr/>
          <p:nvPr/>
        </p:nvPicPr>
        <p:blipFill>
          <a:blip r:embed="rId10"/>
          <a:stretch/>
        </p:blipFill>
        <p:spPr>
          <a:xfrm>
            <a:off x="2629080" y="35794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3" name="Imagen 37" descr=""/>
          <p:cNvPicPr/>
          <p:nvPr/>
        </p:nvPicPr>
        <p:blipFill>
          <a:blip r:embed="rId11"/>
          <a:srcRect l="0" t="11982" r="0" b="9774"/>
          <a:stretch/>
        </p:blipFill>
        <p:spPr>
          <a:xfrm>
            <a:off x="3619080" y="35812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799FC7E-B0E7-4312-A8B1-33A2345B4F65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56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" name="Picture 6" descr=""/>
          <p:cNvPicPr/>
          <p:nvPr/>
        </p:nvPicPr>
        <p:blipFill>
          <a:blip r:embed="rId1"/>
          <a:srcRect l="7826" t="0" r="17889" b="0"/>
          <a:stretch/>
        </p:blipFill>
        <p:spPr>
          <a:xfrm>
            <a:off x="155520" y="757800"/>
            <a:ext cx="872280" cy="880920"/>
          </a:xfrm>
          <a:prstGeom prst="rect">
            <a:avLst/>
          </a:prstGeom>
          <a:ln>
            <a:noFill/>
          </a:ln>
        </p:spPr>
      </p:pic>
      <p:sp>
        <p:nvSpPr>
          <p:cNvPr id="62" name="CustomShape 7"/>
          <p:cNvSpPr/>
          <p:nvPr/>
        </p:nvSpPr>
        <p:spPr>
          <a:xfrm>
            <a:off x="644760" y="926640"/>
            <a:ext cx="180360" cy="27144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3" name="Imagen 3" descr=""/>
          <p:cNvPicPr/>
          <p:nvPr/>
        </p:nvPicPr>
        <p:blipFill>
          <a:blip r:embed="rId2"/>
          <a:srcRect l="48535" t="27472" r="15452" b="48830"/>
          <a:stretch/>
        </p:blipFill>
        <p:spPr>
          <a:xfrm>
            <a:off x="1167120" y="951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64" name="CustomShape 8"/>
          <p:cNvSpPr/>
          <p:nvPr/>
        </p:nvSpPr>
        <p:spPr>
          <a:xfrm>
            <a:off x="825840" y="926640"/>
            <a:ext cx="29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9"/>
          <p:cNvSpPr/>
          <p:nvPr/>
        </p:nvSpPr>
        <p:spPr>
          <a:xfrm>
            <a:off x="851040" y="1198800"/>
            <a:ext cx="290520" cy="129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66" name="Imagen 23" descr=""/>
          <p:cNvPicPr/>
          <p:nvPr/>
        </p:nvPicPr>
        <p:blipFill>
          <a:blip r:embed="rId3"/>
          <a:srcRect l="48535" t="27472" r="15452" b="48830"/>
          <a:stretch/>
        </p:blipFill>
        <p:spPr>
          <a:xfrm>
            <a:off x="1517400" y="1230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7" name="Imagen 24" descr="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897920" y="148644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8" name="Imagen 25" descr=""/>
          <p:cNvPicPr/>
          <p:nvPr/>
        </p:nvPicPr>
        <p:blipFill>
          <a:blip r:embed="rId5"/>
          <a:srcRect l="48535" t="27472" r="15452" b="48830"/>
          <a:stretch/>
        </p:blipFill>
        <p:spPr>
          <a:xfrm>
            <a:off x="2274840" y="178812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69" name="Picture 4" descr=""/>
          <p:cNvPicPr/>
          <p:nvPr/>
        </p:nvPicPr>
        <p:blipFill>
          <a:blip r:embed="rId6"/>
          <a:stretch/>
        </p:blipFill>
        <p:spPr>
          <a:xfrm>
            <a:off x="2872080" y="112320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70" name="CustomShape 10"/>
          <p:cNvSpPr/>
          <p:nvPr/>
        </p:nvSpPr>
        <p:spPr>
          <a:xfrm>
            <a:off x="5906880" y="3961800"/>
            <a:ext cx="2813040" cy="265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Preprocessing: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Slice-time correction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Magnetic field distortions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Intensity inhomogeneities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Motion correction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Registration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Normalization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1" name="CustomShape 11"/>
          <p:cNvSpPr/>
          <p:nvPr/>
        </p:nvSpPr>
        <p:spPr>
          <a:xfrm>
            <a:off x="5906880" y="536760"/>
            <a:ext cx="4028400" cy="393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basics: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Scanner = magnet + RF transmitter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MRI relies on the magnetic properties of the tissue.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MR images are 3D “pictures” composed of voxels with one value per voxel.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Most common 3D files: NifTi (.nii) and compressed NifTi (nii.gz).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- Spatial resolution depends on scanner strength.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" name="CustomShape 12"/>
          <p:cNvSpPr/>
          <p:nvPr/>
        </p:nvSpPr>
        <p:spPr>
          <a:xfrm>
            <a:off x="644760" y="3737520"/>
            <a:ext cx="4590720" cy="221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Type of images: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can be roughly grouped into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and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 images.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Anatomical images (usually one volume) have higher spatial resolution than functional images (usually several volumes).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TR = time to collect one brain volume.</a:t>
            </a:r>
            <a:endParaRPr b="0" lang="en-U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Runs = acquisition windows.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73" name="CustomShape 13"/>
          <p:cNvSpPr/>
          <p:nvPr/>
        </p:nvSpPr>
        <p:spPr>
          <a:xfrm>
            <a:off x="1350720" y="1859400"/>
            <a:ext cx="3233160" cy="664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QUESTIONS?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1883520" y="2796480"/>
            <a:ext cx="4284360" cy="3570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2"/>
          <p:cNvSpPr/>
          <p:nvPr/>
        </p:nvSpPr>
        <p:spPr>
          <a:xfrm>
            <a:off x="766800" y="53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Another practical example. Can we find voxels that distinguish each CHARACTER?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427" name="Picture 4" descr=""/>
          <p:cNvPicPr/>
          <p:nvPr/>
        </p:nvPicPr>
        <p:blipFill>
          <a:blip r:embed="rId1"/>
          <a:stretch/>
        </p:blipFill>
        <p:spPr>
          <a:xfrm>
            <a:off x="8007840" y="262116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28" name="Picture 4" descr=""/>
          <p:cNvPicPr/>
          <p:nvPr/>
        </p:nvPicPr>
        <p:blipFill>
          <a:blip r:embed="rId2"/>
          <a:stretch/>
        </p:blipFill>
        <p:spPr>
          <a:xfrm>
            <a:off x="8039160" y="371556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29" name="Picture 2" descr=""/>
          <p:cNvPicPr/>
          <p:nvPr/>
        </p:nvPicPr>
        <p:blipFill>
          <a:blip r:embed="rId3"/>
          <a:srcRect l="18125" t="32018" r="78012" b="54388"/>
          <a:stretch/>
        </p:blipFill>
        <p:spPr>
          <a:xfrm>
            <a:off x="2180520" y="464724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0" name="Picture 2" descr=""/>
          <p:cNvPicPr/>
          <p:nvPr/>
        </p:nvPicPr>
        <p:blipFill>
          <a:blip r:embed="rId4"/>
          <a:srcRect l="18125" t="32018" r="78012" b="54388"/>
          <a:stretch/>
        </p:blipFill>
        <p:spPr>
          <a:xfrm>
            <a:off x="3118680" y="371844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1" name="Picture 2" descr=""/>
          <p:cNvPicPr/>
          <p:nvPr/>
        </p:nvPicPr>
        <p:blipFill>
          <a:blip r:embed="rId5"/>
          <a:srcRect l="18125" t="32018" r="78012" b="54388"/>
          <a:stretch/>
        </p:blipFill>
        <p:spPr>
          <a:xfrm>
            <a:off x="2180520" y="3718440"/>
            <a:ext cx="1784160" cy="855360"/>
          </a:xfrm>
          <a:prstGeom prst="rect">
            <a:avLst/>
          </a:prstGeom>
          <a:ln>
            <a:noFill/>
          </a:ln>
        </p:spPr>
      </p:pic>
      <p:pic>
        <p:nvPicPr>
          <p:cNvPr id="432" name="Picture 2" descr=""/>
          <p:cNvPicPr/>
          <p:nvPr/>
        </p:nvPicPr>
        <p:blipFill>
          <a:blip r:embed="rId6"/>
          <a:srcRect l="18125" t="32018" r="78012" b="54388"/>
          <a:stretch/>
        </p:blipFill>
        <p:spPr>
          <a:xfrm>
            <a:off x="2966400" y="2861280"/>
            <a:ext cx="2712960" cy="855360"/>
          </a:xfrm>
          <a:prstGeom prst="rect">
            <a:avLst/>
          </a:prstGeom>
          <a:ln>
            <a:noFill/>
          </a:ln>
        </p:spPr>
      </p:pic>
      <p:pic>
        <p:nvPicPr>
          <p:cNvPr id="433" name="Picture 2" descr=""/>
          <p:cNvPicPr/>
          <p:nvPr/>
        </p:nvPicPr>
        <p:blipFill>
          <a:blip r:embed="rId7"/>
          <a:srcRect l="12360" t="32018" r="79894" b="54388"/>
          <a:stretch/>
        </p:blipFill>
        <p:spPr>
          <a:xfrm>
            <a:off x="2104200" y="2861280"/>
            <a:ext cx="860040" cy="855360"/>
          </a:xfrm>
          <a:prstGeom prst="rect">
            <a:avLst/>
          </a:prstGeom>
          <a:ln>
            <a:noFill/>
          </a:ln>
        </p:spPr>
      </p:pic>
      <p:sp>
        <p:nvSpPr>
          <p:cNvPr id="434" name="CustomShape 4"/>
          <p:cNvSpPr/>
          <p:nvPr/>
        </p:nvSpPr>
        <p:spPr>
          <a:xfrm>
            <a:off x="1890000" y="136116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5" name="Picture 4" descr=""/>
          <p:cNvPicPr/>
          <p:nvPr/>
        </p:nvPicPr>
        <p:blipFill>
          <a:blip r:embed="rId8"/>
          <a:srcRect l="0" t="35545" r="89649" b="0"/>
          <a:stretch/>
        </p:blipFill>
        <p:spPr>
          <a:xfrm rot="16200000">
            <a:off x="3766320" y="-155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436" name="CustomShape 5"/>
          <p:cNvSpPr/>
          <p:nvPr/>
        </p:nvSpPr>
        <p:spPr>
          <a:xfrm>
            <a:off x="2032920" y="223056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CustomShape 6"/>
          <p:cNvSpPr/>
          <p:nvPr/>
        </p:nvSpPr>
        <p:spPr>
          <a:xfrm>
            <a:off x="2107800" y="221832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38" name="CustomShape 7"/>
          <p:cNvSpPr/>
          <p:nvPr/>
        </p:nvSpPr>
        <p:spPr>
          <a:xfrm>
            <a:off x="2032920" y="365940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CustomShape 8"/>
          <p:cNvSpPr/>
          <p:nvPr/>
        </p:nvSpPr>
        <p:spPr>
          <a:xfrm>
            <a:off x="1551960" y="2926080"/>
            <a:ext cx="62784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0" name="CustomShape 9"/>
          <p:cNvSpPr/>
          <p:nvPr/>
        </p:nvSpPr>
        <p:spPr>
          <a:xfrm>
            <a:off x="1569240" y="3417480"/>
            <a:ext cx="610920" cy="271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441" name="CustomShape 10"/>
          <p:cNvSpPr/>
          <p:nvPr/>
        </p:nvSpPr>
        <p:spPr>
          <a:xfrm>
            <a:off x="781560" y="1540080"/>
            <a:ext cx="8776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2" name="CustomShape 11"/>
          <p:cNvSpPr/>
          <p:nvPr/>
        </p:nvSpPr>
        <p:spPr>
          <a:xfrm>
            <a:off x="781920" y="2972160"/>
            <a:ext cx="7999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3" name="CustomShape 12"/>
          <p:cNvSpPr/>
          <p:nvPr/>
        </p:nvSpPr>
        <p:spPr>
          <a:xfrm>
            <a:off x="6301800" y="30636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4" name="Picture 2" descr=""/>
          <p:cNvPicPr/>
          <p:nvPr/>
        </p:nvPicPr>
        <p:blipFill>
          <a:blip r:embed="rId9"/>
          <a:srcRect l="18125" t="32018" r="78012" b="54388"/>
          <a:stretch/>
        </p:blipFill>
        <p:spPr>
          <a:xfrm>
            <a:off x="2185200" y="5433120"/>
            <a:ext cx="3351240" cy="855360"/>
          </a:xfrm>
          <a:prstGeom prst="rect">
            <a:avLst/>
          </a:prstGeom>
          <a:ln>
            <a:noFill/>
          </a:ln>
        </p:spPr>
      </p:pic>
      <p:pic>
        <p:nvPicPr>
          <p:cNvPr id="445" name="Picture 2" descr=""/>
          <p:cNvPicPr/>
          <p:nvPr/>
        </p:nvPicPr>
        <p:blipFill>
          <a:blip r:embed="rId10"/>
          <a:srcRect l="18125" t="32018" r="78012" b="54388"/>
          <a:stretch/>
        </p:blipFill>
        <p:spPr>
          <a:xfrm>
            <a:off x="4042440" y="4647240"/>
            <a:ext cx="1641240" cy="855360"/>
          </a:xfrm>
          <a:prstGeom prst="rect">
            <a:avLst/>
          </a:prstGeom>
          <a:ln>
            <a:noFill/>
          </a:ln>
        </p:spPr>
      </p:pic>
      <p:pic>
        <p:nvPicPr>
          <p:cNvPr id="446" name="Picture 2" descr=""/>
          <p:cNvPicPr/>
          <p:nvPr/>
        </p:nvPicPr>
        <p:blipFill>
          <a:blip r:embed="rId11"/>
          <a:srcRect l="21336" t="32018" r="70279" b="54388"/>
          <a:stretch/>
        </p:blipFill>
        <p:spPr>
          <a:xfrm>
            <a:off x="3108960" y="3718440"/>
            <a:ext cx="931680" cy="855360"/>
          </a:xfrm>
          <a:prstGeom prst="rect">
            <a:avLst/>
          </a:prstGeom>
          <a:ln>
            <a:noFill/>
          </a:ln>
        </p:spPr>
      </p:pic>
      <p:pic>
        <p:nvPicPr>
          <p:cNvPr id="447" name="Picture 2" descr=""/>
          <p:cNvPicPr/>
          <p:nvPr/>
        </p:nvPicPr>
        <p:blipFill>
          <a:blip r:embed="rId12"/>
          <a:srcRect l="36674" t="32018" r="53017" b="54388"/>
          <a:stretch/>
        </p:blipFill>
        <p:spPr>
          <a:xfrm>
            <a:off x="4823640" y="5433120"/>
            <a:ext cx="1145880" cy="855360"/>
          </a:xfrm>
          <a:prstGeom prst="rect">
            <a:avLst/>
          </a:prstGeom>
          <a:ln>
            <a:noFill/>
          </a:ln>
        </p:spPr>
      </p:pic>
      <p:sp>
        <p:nvSpPr>
          <p:cNvPr id="448" name="CustomShape 13"/>
          <p:cNvSpPr/>
          <p:nvPr/>
        </p:nvSpPr>
        <p:spPr>
          <a:xfrm>
            <a:off x="6327360" y="39207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49" name="Picture 2" descr=""/>
          <p:cNvPicPr/>
          <p:nvPr/>
        </p:nvPicPr>
        <p:blipFill>
          <a:blip r:embed="rId13"/>
          <a:srcRect l="29024" t="32018" r="63272" b="54388"/>
          <a:stretch/>
        </p:blipFill>
        <p:spPr>
          <a:xfrm>
            <a:off x="3966480" y="4647240"/>
            <a:ext cx="855360" cy="855360"/>
          </a:xfrm>
          <a:prstGeom prst="rect">
            <a:avLst/>
          </a:prstGeom>
          <a:ln>
            <a:noFill/>
          </a:ln>
        </p:spPr>
      </p:pic>
      <p:sp>
        <p:nvSpPr>
          <p:cNvPr id="450" name="CustomShape 14"/>
          <p:cNvSpPr/>
          <p:nvPr/>
        </p:nvSpPr>
        <p:spPr>
          <a:xfrm>
            <a:off x="2037600" y="543312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CustomShape 15"/>
          <p:cNvSpPr/>
          <p:nvPr/>
        </p:nvSpPr>
        <p:spPr>
          <a:xfrm>
            <a:off x="2037600" y="621900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CustomShape 16"/>
          <p:cNvSpPr/>
          <p:nvPr/>
        </p:nvSpPr>
        <p:spPr>
          <a:xfrm>
            <a:off x="2037600" y="451656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CustomShape 17"/>
          <p:cNvSpPr/>
          <p:nvPr/>
        </p:nvSpPr>
        <p:spPr>
          <a:xfrm>
            <a:off x="6328800" y="490248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4" name="CustomShape 18"/>
          <p:cNvSpPr/>
          <p:nvPr/>
        </p:nvSpPr>
        <p:spPr>
          <a:xfrm>
            <a:off x="6328800" y="568836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Beta4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5" name="Picture 4" descr=""/>
          <p:cNvPicPr/>
          <p:nvPr/>
        </p:nvPicPr>
        <p:blipFill>
          <a:blip r:embed="rId14"/>
          <a:srcRect l="11419" t="7196" r="26829" b="0"/>
          <a:stretch/>
        </p:blipFill>
        <p:spPr>
          <a:xfrm>
            <a:off x="5199120" y="567108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56" name="Picture 2" descr=""/>
          <p:cNvPicPr/>
          <p:nvPr/>
        </p:nvPicPr>
        <p:blipFill>
          <a:blip r:embed="rId15"/>
          <a:stretch/>
        </p:blipFill>
        <p:spPr>
          <a:xfrm>
            <a:off x="4249080" y="4848120"/>
            <a:ext cx="437040" cy="475560"/>
          </a:xfrm>
          <a:prstGeom prst="rect">
            <a:avLst/>
          </a:prstGeom>
          <a:ln>
            <a:noFill/>
          </a:ln>
        </p:spPr>
      </p:pic>
      <p:pic>
        <p:nvPicPr>
          <p:cNvPr id="457" name="Imagen 34" descr=""/>
          <p:cNvPicPr/>
          <p:nvPr/>
        </p:nvPicPr>
        <p:blipFill>
          <a:blip r:embed="rId16"/>
          <a:stretch/>
        </p:blipFill>
        <p:spPr>
          <a:xfrm>
            <a:off x="2234160" y="306288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8" name="Imagen 37" descr=""/>
          <p:cNvPicPr/>
          <p:nvPr/>
        </p:nvPicPr>
        <p:blipFill>
          <a:blip r:embed="rId17"/>
          <a:srcRect l="0" t="11982" r="0" b="9774"/>
          <a:stretch/>
        </p:blipFill>
        <p:spPr>
          <a:xfrm>
            <a:off x="3243240" y="3933720"/>
            <a:ext cx="437040" cy="475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59" name="CustomShape 19"/>
          <p:cNvSpPr/>
          <p:nvPr/>
        </p:nvSpPr>
        <p:spPr>
          <a:xfrm>
            <a:off x="6858000" y="1423080"/>
            <a:ext cx="2859120" cy="135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can have a regressor and, therefore, a beta for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every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trial.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0" name="Picture 4" descr=""/>
          <p:cNvPicPr/>
          <p:nvPr/>
        </p:nvPicPr>
        <p:blipFill>
          <a:blip r:embed="rId18"/>
          <a:stretch/>
        </p:blipFill>
        <p:spPr>
          <a:xfrm>
            <a:off x="8044200" y="4650480"/>
            <a:ext cx="976680" cy="1021320"/>
          </a:xfrm>
          <a:prstGeom prst="rect">
            <a:avLst/>
          </a:prstGeom>
          <a:ln w="57240">
            <a:noFill/>
          </a:ln>
        </p:spPr>
      </p:pic>
      <p:pic>
        <p:nvPicPr>
          <p:cNvPr id="461" name="Picture 4" descr=""/>
          <p:cNvPicPr/>
          <p:nvPr/>
        </p:nvPicPr>
        <p:blipFill>
          <a:blip r:embed="rId19"/>
          <a:stretch/>
        </p:blipFill>
        <p:spPr>
          <a:xfrm>
            <a:off x="8075520" y="5744880"/>
            <a:ext cx="976680" cy="1021320"/>
          </a:xfrm>
          <a:prstGeom prst="rect">
            <a:avLst/>
          </a:prstGeom>
          <a:ln w="57240"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766800" y="531360"/>
            <a:ext cx="8958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Different GLM (task) models. LSU is widely used for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univariate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analysis while LSA (or more complex models) are often used for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multivariate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analysis.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64" name="Group 3"/>
          <p:cNvGrpSpPr/>
          <p:nvPr/>
        </p:nvGrpSpPr>
        <p:grpSpPr>
          <a:xfrm>
            <a:off x="5486400" y="2682000"/>
            <a:ext cx="3728880" cy="2925720"/>
            <a:chOff x="5486400" y="2682000"/>
            <a:chExt cx="3728880" cy="2925720"/>
          </a:xfrm>
        </p:grpSpPr>
        <p:sp>
          <p:nvSpPr>
            <p:cNvPr id="465" name="CustomShape 4"/>
            <p:cNvSpPr/>
            <p:nvPr/>
          </p:nvSpPr>
          <p:spPr>
            <a:xfrm>
              <a:off x="5486400" y="2682000"/>
              <a:ext cx="3192120" cy="2925720"/>
            </a:xfrm>
            <a:prstGeom prst="rect">
              <a:avLst/>
            </a:prstGeom>
            <a:noFill/>
            <a:ln>
              <a:solidFill>
                <a:srgbClr val="00b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466" name="Picture 2" descr=""/>
            <p:cNvPicPr/>
            <p:nvPr/>
          </p:nvPicPr>
          <p:blipFill>
            <a:blip r:embed="rId1"/>
            <a:srcRect l="18125" t="32018" r="78012" b="54388"/>
            <a:stretch/>
          </p:blipFill>
          <p:spPr>
            <a:xfrm>
              <a:off x="5707800" y="419868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7" name="Picture 2" descr=""/>
            <p:cNvPicPr/>
            <p:nvPr/>
          </p:nvPicPr>
          <p:blipFill>
            <a:blip r:embed="rId2"/>
            <a:srcRect l="18125" t="32018" r="78012" b="54388"/>
            <a:stretch/>
          </p:blipFill>
          <p:spPr>
            <a:xfrm>
              <a:off x="6406560" y="3437640"/>
              <a:ext cx="20214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8" name="Picture 2" descr=""/>
            <p:cNvPicPr/>
            <p:nvPr/>
          </p:nvPicPr>
          <p:blipFill>
            <a:blip r:embed="rId3"/>
            <a:srcRect l="18125" t="32018" r="78012" b="54388"/>
            <a:stretch/>
          </p:blipFill>
          <p:spPr>
            <a:xfrm>
              <a:off x="5707800" y="3437640"/>
              <a:ext cx="132912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9" name="Picture 2" descr=""/>
            <p:cNvPicPr/>
            <p:nvPr/>
          </p:nvPicPr>
          <p:blipFill>
            <a:blip r:embed="rId4"/>
            <a:srcRect l="18125" t="32018" r="78012" b="54388"/>
            <a:stretch/>
          </p:blipFill>
          <p:spPr>
            <a:xfrm>
              <a:off x="6293160" y="2735280"/>
              <a:ext cx="2021400" cy="700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0" name="Picture 2" descr=""/>
            <p:cNvPicPr/>
            <p:nvPr/>
          </p:nvPicPr>
          <p:blipFill>
            <a:blip r:embed="rId5"/>
            <a:srcRect l="12360" t="32018" r="79894" b="54388"/>
            <a:stretch/>
          </p:blipFill>
          <p:spPr>
            <a:xfrm>
              <a:off x="5650920" y="2735280"/>
              <a:ext cx="640800" cy="700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1" name="CustomShape 5"/>
            <p:cNvSpPr/>
            <p:nvPr/>
          </p:nvSpPr>
          <p:spPr>
            <a:xfrm>
              <a:off x="5598000" y="3389040"/>
              <a:ext cx="2979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2" name="CustomShape 6"/>
            <p:cNvSpPr/>
            <p:nvPr/>
          </p:nvSpPr>
          <p:spPr>
            <a:xfrm>
              <a:off x="8617320" y="290088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Beta1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73" name="Picture 2" descr=""/>
            <p:cNvPicPr/>
            <p:nvPr/>
          </p:nvPicPr>
          <p:blipFill>
            <a:blip r:embed="rId6"/>
            <a:srcRect l="18125" t="32018" r="78012" b="54388"/>
            <a:stretch/>
          </p:blipFill>
          <p:spPr>
            <a:xfrm>
              <a:off x="5711400" y="4842720"/>
              <a:ext cx="249660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4" name="Picture 2" descr=""/>
            <p:cNvPicPr/>
            <p:nvPr/>
          </p:nvPicPr>
          <p:blipFill>
            <a:blip r:embed="rId7"/>
            <a:srcRect l="18125" t="32018" r="78012" b="54388"/>
            <a:stretch/>
          </p:blipFill>
          <p:spPr>
            <a:xfrm>
              <a:off x="7095240" y="4198680"/>
              <a:ext cx="122256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5" name="Picture 2" descr=""/>
            <p:cNvPicPr/>
            <p:nvPr/>
          </p:nvPicPr>
          <p:blipFill>
            <a:blip r:embed="rId8"/>
            <a:srcRect l="21336" t="32018" r="70279" b="54388"/>
            <a:stretch/>
          </p:blipFill>
          <p:spPr>
            <a:xfrm>
              <a:off x="6399360" y="3437640"/>
              <a:ext cx="694080" cy="700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6" name="Picture 2" descr=""/>
            <p:cNvPicPr/>
            <p:nvPr/>
          </p:nvPicPr>
          <p:blipFill>
            <a:blip r:embed="rId9"/>
            <a:srcRect l="36674" t="32018" r="53017" b="54388"/>
            <a:stretch/>
          </p:blipFill>
          <p:spPr>
            <a:xfrm>
              <a:off x="7677000" y="4842720"/>
              <a:ext cx="85356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7" name="CustomShape 7"/>
            <p:cNvSpPr/>
            <p:nvPr/>
          </p:nvSpPr>
          <p:spPr>
            <a:xfrm>
              <a:off x="8636760" y="3603240"/>
              <a:ext cx="57744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Beta2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78" name="Picture 2" descr=""/>
            <p:cNvPicPr/>
            <p:nvPr/>
          </p:nvPicPr>
          <p:blipFill>
            <a:blip r:embed="rId10"/>
            <a:srcRect l="29024" t="32018" r="63272" b="54388"/>
            <a:stretch/>
          </p:blipFill>
          <p:spPr>
            <a:xfrm>
              <a:off x="7038360" y="4198680"/>
              <a:ext cx="637200" cy="70092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9" name="CustomShape 8"/>
            <p:cNvSpPr/>
            <p:nvPr/>
          </p:nvSpPr>
          <p:spPr>
            <a:xfrm>
              <a:off x="5601240" y="4842720"/>
              <a:ext cx="2979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0" name="CustomShape 9"/>
            <p:cNvSpPr/>
            <p:nvPr/>
          </p:nvSpPr>
          <p:spPr>
            <a:xfrm>
              <a:off x="5601240" y="5486760"/>
              <a:ext cx="2979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1" name="CustomShape 10"/>
            <p:cNvSpPr/>
            <p:nvPr/>
          </p:nvSpPr>
          <p:spPr>
            <a:xfrm>
              <a:off x="5601240" y="4091400"/>
              <a:ext cx="297936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82" name="CustomShape 11"/>
            <p:cNvSpPr/>
            <p:nvPr/>
          </p:nvSpPr>
          <p:spPr>
            <a:xfrm>
              <a:off x="8637480" y="4407840"/>
              <a:ext cx="577800" cy="297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Beta3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483" name="CustomShape 12"/>
            <p:cNvSpPr/>
            <p:nvPr/>
          </p:nvSpPr>
          <p:spPr>
            <a:xfrm>
              <a:off x="8637480" y="5052240"/>
              <a:ext cx="577800" cy="297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Beta4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484" name="Picture 4" descr=""/>
            <p:cNvPicPr/>
            <p:nvPr/>
          </p:nvPicPr>
          <p:blipFill>
            <a:blip r:embed="rId11"/>
            <a:srcRect l="11419" t="7196" r="26829" b="0"/>
            <a:stretch/>
          </p:blipFill>
          <p:spPr>
            <a:xfrm>
              <a:off x="7956720" y="503784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5" name="Picture 2" descr=""/>
            <p:cNvPicPr/>
            <p:nvPr/>
          </p:nvPicPr>
          <p:blipFill>
            <a:blip r:embed="rId12"/>
            <a:stretch/>
          </p:blipFill>
          <p:spPr>
            <a:xfrm>
              <a:off x="7248960" y="4363200"/>
              <a:ext cx="325440" cy="389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6" name="Imagen 34" descr=""/>
            <p:cNvPicPr/>
            <p:nvPr/>
          </p:nvPicPr>
          <p:blipFill>
            <a:blip r:embed="rId13"/>
            <a:stretch/>
          </p:blipFill>
          <p:spPr>
            <a:xfrm>
              <a:off x="5774400" y="2900160"/>
              <a:ext cx="32580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87" name="Imagen 37" descr=""/>
            <p:cNvPicPr/>
            <p:nvPr/>
          </p:nvPicPr>
          <p:blipFill>
            <a:blip r:embed="rId14"/>
            <a:srcRect l="0" t="11982" r="0" b="9774"/>
            <a:stretch/>
          </p:blipFill>
          <p:spPr>
            <a:xfrm>
              <a:off x="6499440" y="3614040"/>
              <a:ext cx="325440" cy="3895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488" name="Picture 2" descr=""/>
          <p:cNvPicPr/>
          <p:nvPr/>
        </p:nvPicPr>
        <p:blipFill>
          <a:blip r:embed="rId15"/>
          <a:srcRect l="18117" t="32007" r="77996" b="54371"/>
          <a:stretch/>
        </p:blipFill>
        <p:spPr>
          <a:xfrm>
            <a:off x="1442520" y="35344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489" name="Picture 2" descr=""/>
          <p:cNvPicPr/>
          <p:nvPr/>
        </p:nvPicPr>
        <p:blipFill>
          <a:blip r:embed="rId16"/>
          <a:srcRect l="18117" t="32007" r="77996" b="54371"/>
          <a:stretch/>
        </p:blipFill>
        <p:spPr>
          <a:xfrm>
            <a:off x="2888280" y="27630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490" name="Picture 2" descr=""/>
          <p:cNvPicPr/>
          <p:nvPr/>
        </p:nvPicPr>
        <p:blipFill>
          <a:blip r:embed="rId17"/>
          <a:srcRect l="12360" t="32007" r="70262" b="54371"/>
          <a:stretch/>
        </p:blipFill>
        <p:spPr>
          <a:xfrm>
            <a:off x="1447560" y="27630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491" name="CustomShape 13"/>
          <p:cNvSpPr/>
          <p:nvPr/>
        </p:nvSpPr>
        <p:spPr>
          <a:xfrm>
            <a:off x="1288080" y="26985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14"/>
          <p:cNvSpPr/>
          <p:nvPr/>
        </p:nvSpPr>
        <p:spPr>
          <a:xfrm>
            <a:off x="1394640" y="3481200"/>
            <a:ext cx="297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3" name="Picture 2" descr=""/>
          <p:cNvPicPr/>
          <p:nvPr/>
        </p:nvPicPr>
        <p:blipFill>
          <a:blip r:embed="rId18"/>
          <a:srcRect l="29015" t="32007" r="54608" b="54371"/>
          <a:stretch/>
        </p:blipFill>
        <p:spPr>
          <a:xfrm>
            <a:off x="2755440" y="3534480"/>
            <a:ext cx="1355760" cy="769680"/>
          </a:xfrm>
          <a:prstGeom prst="rect">
            <a:avLst/>
          </a:prstGeom>
          <a:ln>
            <a:noFill/>
          </a:ln>
        </p:spPr>
      </p:pic>
      <p:sp>
        <p:nvSpPr>
          <p:cNvPr id="494" name="CustomShape 15"/>
          <p:cNvSpPr/>
          <p:nvPr/>
        </p:nvSpPr>
        <p:spPr>
          <a:xfrm>
            <a:off x="1397880" y="4252680"/>
            <a:ext cx="297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5" name="Imagen 34" descr=""/>
          <p:cNvPicPr/>
          <p:nvPr/>
        </p:nvPicPr>
        <p:blipFill>
          <a:blip r:embed="rId19"/>
          <a:stretch/>
        </p:blipFill>
        <p:spPr>
          <a:xfrm>
            <a:off x="1560960" y="29170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6" name="Imagen 37" descr=""/>
          <p:cNvPicPr/>
          <p:nvPr/>
        </p:nvPicPr>
        <p:blipFill>
          <a:blip r:embed="rId20"/>
          <a:srcRect l="0" t="11982" r="0" b="9774"/>
          <a:stretch/>
        </p:blipFill>
        <p:spPr>
          <a:xfrm>
            <a:off x="2298960" y="29185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7" name="Picture 4" descr=""/>
          <p:cNvPicPr/>
          <p:nvPr/>
        </p:nvPicPr>
        <p:blipFill>
          <a:blip r:embed="rId21"/>
          <a:srcRect l="11419" t="7196" r="26829" b="0"/>
          <a:stretch/>
        </p:blipFill>
        <p:spPr>
          <a:xfrm>
            <a:off x="3657600" y="36878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498" name="Picture 2" descr=""/>
          <p:cNvPicPr/>
          <p:nvPr/>
        </p:nvPicPr>
        <p:blipFill>
          <a:blip r:embed="rId22"/>
          <a:stretch/>
        </p:blipFill>
        <p:spPr>
          <a:xfrm>
            <a:off x="2926080" y="37238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499" name="CustomShape 16"/>
          <p:cNvSpPr/>
          <p:nvPr/>
        </p:nvSpPr>
        <p:spPr>
          <a:xfrm>
            <a:off x="2011680" y="1584720"/>
            <a:ext cx="1844640" cy="998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Least-Squares Unitary (LSU)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0" name="CustomShape 17"/>
          <p:cNvSpPr/>
          <p:nvPr/>
        </p:nvSpPr>
        <p:spPr>
          <a:xfrm>
            <a:off x="6293520" y="1536480"/>
            <a:ext cx="1569960" cy="998280"/>
          </a:xfrm>
          <a:prstGeom prst="rect">
            <a:avLst/>
          </a:prstGeom>
          <a:solidFill>
            <a:srgbClr val="f33de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Least-Squares All (LSA)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1" name="CustomShape 18"/>
          <p:cNvSpPr/>
          <p:nvPr/>
        </p:nvSpPr>
        <p:spPr>
          <a:xfrm>
            <a:off x="3200400" y="6309360"/>
            <a:ext cx="6583320" cy="409680"/>
          </a:xfrm>
          <a:prstGeom prst="rect">
            <a:avLst/>
          </a:prstGeom>
          <a:solidFill>
            <a:srgbClr val="fffff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also more complex models: Least-Squares Separate (LSS), LS-1, LS-2...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502" name="CustomShape 19"/>
          <p:cNvSpPr/>
          <p:nvPr/>
        </p:nvSpPr>
        <p:spPr>
          <a:xfrm>
            <a:off x="4436280" y="36878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3" name="CustomShape 20"/>
          <p:cNvSpPr/>
          <p:nvPr/>
        </p:nvSpPr>
        <p:spPr>
          <a:xfrm>
            <a:off x="4480560" y="29563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04" name="CustomShape 21"/>
          <p:cNvSpPr/>
          <p:nvPr/>
        </p:nvSpPr>
        <p:spPr>
          <a:xfrm>
            <a:off x="1418760" y="442152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One beta per condition is estimated”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5" name="CustomShape 22"/>
          <p:cNvSpPr/>
          <p:nvPr/>
        </p:nvSpPr>
        <p:spPr>
          <a:xfrm>
            <a:off x="5486400" y="5699520"/>
            <a:ext cx="31528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One beta per trials is estimated”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766800" y="739800"/>
            <a:ext cx="5176440" cy="4096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Interim recap.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08" name="Picture 2" descr=""/>
          <p:cNvPicPr/>
          <p:nvPr/>
        </p:nvPicPr>
        <p:blipFill>
          <a:blip r:embed="rId1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09" name="Picture 2" descr=""/>
          <p:cNvPicPr/>
          <p:nvPr/>
        </p:nvPicPr>
        <p:blipFill>
          <a:blip r:embed="rId2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10" name="Picture 2" descr="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11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3" name="Picture 2" descr="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14" name="Imagen 34" descr=""/>
          <p:cNvPicPr/>
          <p:nvPr/>
        </p:nvPicPr>
        <p:blipFill>
          <a:blip r:embed="rId5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5" name="Imagen 37" descr=""/>
          <p:cNvPicPr/>
          <p:nvPr/>
        </p:nvPicPr>
        <p:blipFill>
          <a:blip r:embed="rId6"/>
          <a:srcRect l="0" t="11982" r="0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6" name="Picture 4" descr=""/>
          <p:cNvPicPr/>
          <p:nvPr/>
        </p:nvPicPr>
        <p:blipFill>
          <a:blip r:embed="rId7"/>
          <a:srcRect l="11419" t="7196" r="26829" b="0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17" name="Picture 2" descr=""/>
          <p:cNvPicPr/>
          <p:nvPr/>
        </p:nvPicPr>
        <p:blipFill>
          <a:blip r:embed="rId8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18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9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21" name="Picture 2" descr=""/>
          <p:cNvPicPr/>
          <p:nvPr/>
        </p:nvPicPr>
        <p:blipFill>
          <a:blip r:embed="rId1"/>
          <a:srcRect l="18117" t="32007" r="77996" b="54371"/>
          <a:stretch/>
        </p:blipFill>
        <p:spPr>
          <a:xfrm>
            <a:off x="6134040" y="20332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22" name="Picture 2" descr=""/>
          <p:cNvPicPr/>
          <p:nvPr/>
        </p:nvPicPr>
        <p:blipFill>
          <a:blip r:embed="rId2"/>
          <a:srcRect l="18117" t="32007" r="77996" b="54371"/>
          <a:stretch/>
        </p:blipFill>
        <p:spPr>
          <a:xfrm>
            <a:off x="7579800" y="12618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23" name="Picture 2" descr="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39080" y="12618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5979600" y="11973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5" name="CustomShape 3"/>
          <p:cNvSpPr/>
          <p:nvPr/>
        </p:nvSpPr>
        <p:spPr>
          <a:xfrm>
            <a:off x="6086160" y="1980000"/>
            <a:ext cx="297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6" name="Picture 2" descr="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7446960" y="203328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27" name="Imagen 34" descr=""/>
          <p:cNvPicPr/>
          <p:nvPr/>
        </p:nvPicPr>
        <p:blipFill>
          <a:blip r:embed="rId5"/>
          <a:stretch/>
        </p:blipFill>
        <p:spPr>
          <a:xfrm>
            <a:off x="6252480" y="14158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8" name="Imagen 37" descr=""/>
          <p:cNvPicPr/>
          <p:nvPr/>
        </p:nvPicPr>
        <p:blipFill>
          <a:blip r:embed="rId6"/>
          <a:srcRect l="0" t="11982" r="0" b="9774"/>
          <a:stretch/>
        </p:blipFill>
        <p:spPr>
          <a:xfrm>
            <a:off x="6990480" y="14173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9" name="Picture 4" descr=""/>
          <p:cNvPicPr/>
          <p:nvPr/>
        </p:nvPicPr>
        <p:blipFill>
          <a:blip r:embed="rId7"/>
          <a:srcRect l="11419" t="7196" r="26829" b="0"/>
          <a:stretch/>
        </p:blipFill>
        <p:spPr>
          <a:xfrm>
            <a:off x="8349120" y="21866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30" name="Picture 2" descr=""/>
          <p:cNvPicPr/>
          <p:nvPr/>
        </p:nvPicPr>
        <p:blipFill>
          <a:blip r:embed="rId8"/>
          <a:stretch/>
        </p:blipFill>
        <p:spPr>
          <a:xfrm>
            <a:off x="7617600" y="22226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31" name="CustomShape 4"/>
          <p:cNvSpPr/>
          <p:nvPr/>
        </p:nvSpPr>
        <p:spPr>
          <a:xfrm>
            <a:off x="9127800" y="21866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2" name="CustomShape 5"/>
          <p:cNvSpPr/>
          <p:nvPr/>
        </p:nvSpPr>
        <p:spPr>
          <a:xfrm>
            <a:off x="9172080" y="14551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33" name="CustomShape 6"/>
          <p:cNvSpPr/>
          <p:nvPr/>
        </p:nvSpPr>
        <p:spPr>
          <a:xfrm>
            <a:off x="756360" y="882360"/>
            <a:ext cx="5176440" cy="306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do not want our results to be driven by (confounded with) other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4" name="Picture 6" descr=""/>
          <p:cNvPicPr/>
          <p:nvPr/>
        </p:nvPicPr>
        <p:blipFill>
          <a:blip r:embed="rId9"/>
          <a:srcRect l="13228" t="0" r="11005" b="48772"/>
          <a:stretch/>
        </p:blipFill>
        <p:spPr>
          <a:xfrm>
            <a:off x="5179320" y="47775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35" name="CustomShape 7"/>
          <p:cNvSpPr/>
          <p:nvPr/>
        </p:nvSpPr>
        <p:spPr>
          <a:xfrm>
            <a:off x="5864760" y="56700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CustomShape 8"/>
          <p:cNvSpPr/>
          <p:nvPr/>
        </p:nvSpPr>
        <p:spPr>
          <a:xfrm>
            <a:off x="5791680" y="57405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7" name="CustomShape 9"/>
          <p:cNvSpPr/>
          <p:nvPr/>
        </p:nvSpPr>
        <p:spPr>
          <a:xfrm>
            <a:off x="6562080" y="57744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38" name="Line 10"/>
          <p:cNvSpPr/>
          <p:nvPr/>
        </p:nvSpPr>
        <p:spPr>
          <a:xfrm flipV="1">
            <a:off x="6840000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Line 11"/>
          <p:cNvSpPr/>
          <p:nvPr/>
        </p:nvSpPr>
        <p:spPr>
          <a:xfrm>
            <a:off x="6105960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CustomShape 12"/>
          <p:cNvSpPr/>
          <p:nvPr/>
        </p:nvSpPr>
        <p:spPr>
          <a:xfrm>
            <a:off x="7927200" y="394452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stuff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41" name="CustomShape 13"/>
          <p:cNvSpPr/>
          <p:nvPr/>
        </p:nvSpPr>
        <p:spPr>
          <a:xfrm flipH="1">
            <a:off x="8191440" y="4211280"/>
            <a:ext cx="119520" cy="92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543" name="Picture 2" descr=""/>
          <p:cNvPicPr/>
          <p:nvPr/>
        </p:nvPicPr>
        <p:blipFill>
          <a:blip r:embed="rId1"/>
          <a:srcRect l="18117" t="32007" r="77996" b="54371"/>
          <a:stretch/>
        </p:blipFill>
        <p:spPr>
          <a:xfrm>
            <a:off x="6134040" y="203328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544" name="Picture 2" descr=""/>
          <p:cNvPicPr/>
          <p:nvPr/>
        </p:nvPicPr>
        <p:blipFill>
          <a:blip r:embed="rId2"/>
          <a:srcRect l="18117" t="32007" r="77996" b="54371"/>
          <a:stretch/>
        </p:blipFill>
        <p:spPr>
          <a:xfrm>
            <a:off x="7579800" y="126180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545" name="Picture 2" descr="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139080" y="126180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546" name="CustomShape 2"/>
          <p:cNvSpPr/>
          <p:nvPr/>
        </p:nvSpPr>
        <p:spPr>
          <a:xfrm>
            <a:off x="5979600" y="119736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CustomShape 3"/>
          <p:cNvSpPr/>
          <p:nvPr/>
        </p:nvSpPr>
        <p:spPr>
          <a:xfrm>
            <a:off x="6086160" y="1980000"/>
            <a:ext cx="297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48" name="Picture 2" descr="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7446960" y="203328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549" name="Imagen 34" descr=""/>
          <p:cNvPicPr/>
          <p:nvPr/>
        </p:nvPicPr>
        <p:blipFill>
          <a:blip r:embed="rId5"/>
          <a:stretch/>
        </p:blipFill>
        <p:spPr>
          <a:xfrm>
            <a:off x="6252480" y="141588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0" name="Imagen 37" descr=""/>
          <p:cNvPicPr/>
          <p:nvPr/>
        </p:nvPicPr>
        <p:blipFill>
          <a:blip r:embed="rId6"/>
          <a:srcRect l="0" t="11982" r="0" b="9774"/>
          <a:stretch/>
        </p:blipFill>
        <p:spPr>
          <a:xfrm>
            <a:off x="6990480" y="141732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51" name="Picture 4" descr=""/>
          <p:cNvPicPr/>
          <p:nvPr/>
        </p:nvPicPr>
        <p:blipFill>
          <a:blip r:embed="rId7"/>
          <a:srcRect l="11419" t="7196" r="26829" b="0"/>
          <a:stretch/>
        </p:blipFill>
        <p:spPr>
          <a:xfrm>
            <a:off x="8349120" y="218664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552" name="Picture 2" descr=""/>
          <p:cNvPicPr/>
          <p:nvPr/>
        </p:nvPicPr>
        <p:blipFill>
          <a:blip r:embed="rId8"/>
          <a:stretch/>
        </p:blipFill>
        <p:spPr>
          <a:xfrm>
            <a:off x="7617600" y="222264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553" name="CustomShape 4"/>
          <p:cNvSpPr/>
          <p:nvPr/>
        </p:nvSpPr>
        <p:spPr>
          <a:xfrm>
            <a:off x="9127800" y="218664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CustomShape 5"/>
          <p:cNvSpPr/>
          <p:nvPr/>
        </p:nvSpPr>
        <p:spPr>
          <a:xfrm>
            <a:off x="9172080" y="14551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5" name="CustomShape 6"/>
          <p:cNvSpPr/>
          <p:nvPr/>
        </p:nvSpPr>
        <p:spPr>
          <a:xfrm>
            <a:off x="756360" y="882360"/>
            <a:ext cx="5176440" cy="2786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Back to theory.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have seen that (task) regressors can be used to check if the time course of our variables correlates with signal change in the brain.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But the BOLD signal can also change with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stuff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other than our variables.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Enter: Nuisance/confound regressors.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6" name="Picture 6" descr=""/>
          <p:cNvPicPr/>
          <p:nvPr/>
        </p:nvPicPr>
        <p:blipFill>
          <a:blip r:embed="rId9"/>
          <a:srcRect l="13228" t="0" r="11005" b="48772"/>
          <a:stretch/>
        </p:blipFill>
        <p:spPr>
          <a:xfrm>
            <a:off x="5179320" y="47775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57" name="CustomShape 7"/>
          <p:cNvSpPr/>
          <p:nvPr/>
        </p:nvSpPr>
        <p:spPr>
          <a:xfrm>
            <a:off x="5864760" y="56700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8"/>
          <p:cNvSpPr/>
          <p:nvPr/>
        </p:nvSpPr>
        <p:spPr>
          <a:xfrm>
            <a:off x="5791680" y="57405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59" name="CustomShape 9"/>
          <p:cNvSpPr/>
          <p:nvPr/>
        </p:nvSpPr>
        <p:spPr>
          <a:xfrm>
            <a:off x="6562080" y="57744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0" name="Line 10"/>
          <p:cNvSpPr/>
          <p:nvPr/>
        </p:nvSpPr>
        <p:spPr>
          <a:xfrm flipV="1">
            <a:off x="6840000" y="56120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Line 11"/>
          <p:cNvSpPr/>
          <p:nvPr/>
        </p:nvSpPr>
        <p:spPr>
          <a:xfrm>
            <a:off x="6105960" y="55515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2"/>
          <p:cNvSpPr/>
          <p:nvPr/>
        </p:nvSpPr>
        <p:spPr>
          <a:xfrm>
            <a:off x="7927200" y="394452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stuff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63" name="CustomShape 13"/>
          <p:cNvSpPr/>
          <p:nvPr/>
        </p:nvSpPr>
        <p:spPr>
          <a:xfrm flipH="1">
            <a:off x="8191440" y="4211280"/>
            <a:ext cx="119520" cy="92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756360" y="882360"/>
            <a:ext cx="5176440" cy="125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can affect signal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change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in a given voxel?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6" name="Picture 4" descr=""/>
          <p:cNvPicPr/>
          <p:nvPr/>
        </p:nvPicPr>
        <p:blipFill>
          <a:blip r:embed="rId1"/>
          <a:stretch/>
        </p:blipFill>
        <p:spPr>
          <a:xfrm>
            <a:off x="6545520" y="2223000"/>
            <a:ext cx="2646720" cy="2412000"/>
          </a:xfrm>
          <a:prstGeom prst="rect">
            <a:avLst/>
          </a:prstGeom>
          <a:ln w="57240"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978120" y="2284200"/>
            <a:ext cx="350856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Head motion.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Breathing.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Heart rate.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Scanner drift.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…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756360" y="882360"/>
            <a:ext cx="5788800" cy="140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Some measures that we get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for free...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2468880" y="2075760"/>
            <a:ext cx="6949440" cy="4416480"/>
          </a:xfrm>
          <a:prstGeom prst="rect">
            <a:avLst/>
          </a:prstGeom>
          <a:ln>
            <a:noFill/>
          </a:ln>
        </p:spPr>
      </p:pic>
      <p:sp>
        <p:nvSpPr>
          <p:cNvPr id="571" name="CustomShape 3"/>
          <p:cNvSpPr/>
          <p:nvPr/>
        </p:nvSpPr>
        <p:spPr>
          <a:xfrm>
            <a:off x="2482560" y="6400800"/>
            <a:ext cx="702720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from 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data_fmri-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analysis_in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tro/proces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s-specific/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preproc_da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ta/fmriprep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/sub-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009.html</a:t>
            </a:r>
            <a:endParaRPr b="0" i="1" lang="en-US" sz="1300" spc="-1" strike="noStrike"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756360" y="882360"/>
            <a:ext cx="5788800" cy="1401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we can identify the time course of each factor that we believe can influence our signal change, we can add them in our model.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4" name="Picture 4" descr=""/>
          <p:cNvPicPr/>
          <p:nvPr/>
        </p:nvPicPr>
        <p:blipFill>
          <a:blip r:embed="rId1"/>
          <a:stretch/>
        </p:blipFill>
        <p:spPr>
          <a:xfrm>
            <a:off x="8229600" y="22860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5" name="Picture 4" descr=""/>
          <p:cNvPicPr/>
          <p:nvPr/>
        </p:nvPicPr>
        <p:blipFill>
          <a:blip r:embed="rId2"/>
          <a:stretch/>
        </p:blipFill>
        <p:spPr>
          <a:xfrm>
            <a:off x="8229600" y="303408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6" name="Picture 4" descr=""/>
          <p:cNvPicPr/>
          <p:nvPr/>
        </p:nvPicPr>
        <p:blipFill>
          <a:blip r:embed="rId3"/>
          <a:stretch/>
        </p:blipFill>
        <p:spPr>
          <a:xfrm>
            <a:off x="8229600" y="37764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7" name="Picture 4" descr=""/>
          <p:cNvPicPr/>
          <p:nvPr/>
        </p:nvPicPr>
        <p:blipFill>
          <a:blip r:embed="rId4"/>
          <a:stretch/>
        </p:blipFill>
        <p:spPr>
          <a:xfrm>
            <a:off x="8229600" y="454140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8" name="Picture 4" descr=""/>
          <p:cNvPicPr/>
          <p:nvPr/>
        </p:nvPicPr>
        <p:blipFill>
          <a:blip r:embed="rId5"/>
          <a:stretch/>
        </p:blipFill>
        <p:spPr>
          <a:xfrm>
            <a:off x="8229600" y="5259960"/>
            <a:ext cx="986400" cy="976320"/>
          </a:xfrm>
          <a:prstGeom prst="rect">
            <a:avLst/>
          </a:prstGeom>
          <a:ln w="57240">
            <a:noFill/>
          </a:ln>
        </p:spPr>
      </p:pic>
      <p:pic>
        <p:nvPicPr>
          <p:cNvPr id="579" name="" descr=""/>
          <p:cNvPicPr/>
          <p:nvPr/>
        </p:nvPicPr>
        <p:blipFill>
          <a:blip r:embed="rId6"/>
          <a:stretch/>
        </p:blipFill>
        <p:spPr>
          <a:xfrm>
            <a:off x="792720" y="2382480"/>
            <a:ext cx="6979680" cy="374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81" name="CustomShape 2"/>
          <p:cNvSpPr/>
          <p:nvPr/>
        </p:nvSpPr>
        <p:spPr>
          <a:xfrm>
            <a:off x="756360" y="882360"/>
            <a:ext cx="8750520" cy="2206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Betas estimated from nuisance regressors are usually not of interest for our analysis but they can account for an important portion of the variance in our signal.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It is important to know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how many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nuisance regressors we will include in our model because that will change the number of betas we get out of the regression!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82" name="Picture 6" descr=""/>
          <p:cNvPicPr/>
          <p:nvPr/>
        </p:nvPicPr>
        <p:blipFill>
          <a:blip r:embed="rId1"/>
          <a:srcRect l="13228" t="0" r="11005" b="48772"/>
          <a:stretch/>
        </p:blipFill>
        <p:spPr>
          <a:xfrm>
            <a:off x="1965600" y="426204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83" name="CustomShape 3"/>
          <p:cNvSpPr/>
          <p:nvPr/>
        </p:nvSpPr>
        <p:spPr>
          <a:xfrm>
            <a:off x="2651040" y="515448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4"/>
          <p:cNvSpPr/>
          <p:nvPr/>
        </p:nvSpPr>
        <p:spPr>
          <a:xfrm>
            <a:off x="2577960" y="522504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5" name="CustomShape 5"/>
          <p:cNvSpPr/>
          <p:nvPr/>
        </p:nvSpPr>
        <p:spPr>
          <a:xfrm>
            <a:off x="3348360" y="525888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6" name="Line 6"/>
          <p:cNvSpPr/>
          <p:nvPr/>
        </p:nvSpPr>
        <p:spPr>
          <a:xfrm flipV="1">
            <a:off x="3626280" y="509652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Line 7"/>
          <p:cNvSpPr/>
          <p:nvPr/>
        </p:nvSpPr>
        <p:spPr>
          <a:xfrm>
            <a:off x="2892240" y="503604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8"/>
          <p:cNvSpPr/>
          <p:nvPr/>
        </p:nvSpPr>
        <p:spPr>
          <a:xfrm>
            <a:off x="4713480" y="3429000"/>
            <a:ext cx="1485360" cy="263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Error to be minimized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89" name="CustomShape 9"/>
          <p:cNvSpPr/>
          <p:nvPr/>
        </p:nvSpPr>
        <p:spPr>
          <a:xfrm flipH="1">
            <a:off x="4977000" y="3693240"/>
            <a:ext cx="478440" cy="92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756360" y="882360"/>
            <a:ext cx="8750520" cy="749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Nuisance regressors.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92" name="Picture 6" descr=""/>
          <p:cNvPicPr/>
          <p:nvPr/>
        </p:nvPicPr>
        <p:blipFill>
          <a:blip r:embed="rId1"/>
          <a:srcRect l="13228" t="0" r="11005" b="48772"/>
          <a:stretch/>
        </p:blipFill>
        <p:spPr>
          <a:xfrm>
            <a:off x="5605920" y="474624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593" name="CustomShape 3"/>
          <p:cNvSpPr/>
          <p:nvPr/>
        </p:nvSpPr>
        <p:spPr>
          <a:xfrm>
            <a:off x="6291360" y="563868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4"/>
          <p:cNvSpPr/>
          <p:nvPr/>
        </p:nvSpPr>
        <p:spPr>
          <a:xfrm>
            <a:off x="6218280" y="570924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95" name="CustomShape 5"/>
          <p:cNvSpPr/>
          <p:nvPr/>
        </p:nvSpPr>
        <p:spPr>
          <a:xfrm>
            <a:off x="6988680" y="574308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96" name="Line 6"/>
          <p:cNvSpPr/>
          <p:nvPr/>
        </p:nvSpPr>
        <p:spPr>
          <a:xfrm flipV="1">
            <a:off x="7266960" y="558036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Line 7"/>
          <p:cNvSpPr/>
          <p:nvPr/>
        </p:nvSpPr>
        <p:spPr>
          <a:xfrm>
            <a:off x="6532920" y="551988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8"/>
          <p:cNvSpPr/>
          <p:nvPr/>
        </p:nvSpPr>
        <p:spPr>
          <a:xfrm>
            <a:off x="8336520" y="4327920"/>
            <a:ext cx="1485360" cy="26388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Error to be minimized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99" name="CustomShape 9"/>
          <p:cNvSpPr/>
          <p:nvPr/>
        </p:nvSpPr>
        <p:spPr>
          <a:xfrm flipH="1">
            <a:off x="8606160" y="4592160"/>
            <a:ext cx="473040" cy="46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2c62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CustomShape 10"/>
          <p:cNvSpPr/>
          <p:nvPr/>
        </p:nvSpPr>
        <p:spPr>
          <a:xfrm>
            <a:off x="7054200" y="370080"/>
            <a:ext cx="2452680" cy="135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Should we convolve our nuisance regressors with an HRF?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01" name="" descr=""/>
          <p:cNvPicPr/>
          <p:nvPr/>
        </p:nvPicPr>
        <p:blipFill>
          <a:blip r:embed="rId2"/>
          <a:stretch/>
        </p:blipFill>
        <p:spPr>
          <a:xfrm>
            <a:off x="914400" y="1650960"/>
            <a:ext cx="4297680" cy="209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6D9B906-E3D5-4257-BB80-D7CC6BEF5044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Recap of last week 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76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0" name="Picture 6" descr=""/>
          <p:cNvPicPr/>
          <p:nvPr/>
        </p:nvPicPr>
        <p:blipFill>
          <a:blip r:embed="rId1"/>
          <a:srcRect l="7826" t="0" r="17889" b="0"/>
          <a:stretch/>
        </p:blipFill>
        <p:spPr>
          <a:xfrm>
            <a:off x="155520" y="757800"/>
            <a:ext cx="872280" cy="880920"/>
          </a:xfrm>
          <a:prstGeom prst="rect">
            <a:avLst/>
          </a:prstGeom>
          <a:ln>
            <a:noFill/>
          </a:ln>
        </p:spPr>
      </p:pic>
      <p:sp>
        <p:nvSpPr>
          <p:cNvPr id="81" name="CustomShape 7"/>
          <p:cNvSpPr/>
          <p:nvPr/>
        </p:nvSpPr>
        <p:spPr>
          <a:xfrm>
            <a:off x="644760" y="926640"/>
            <a:ext cx="180360" cy="271440"/>
          </a:xfrm>
          <a:prstGeom prst="rect">
            <a:avLst/>
          </a:prstGeom>
          <a:noFill/>
          <a:ln w="1908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2" name="Imagen 3" descr=""/>
          <p:cNvPicPr/>
          <p:nvPr/>
        </p:nvPicPr>
        <p:blipFill>
          <a:blip r:embed="rId2"/>
          <a:srcRect l="48535" t="27472" r="15452" b="48830"/>
          <a:stretch/>
        </p:blipFill>
        <p:spPr>
          <a:xfrm>
            <a:off x="1167120" y="951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3" name="CustomShape 8"/>
          <p:cNvSpPr/>
          <p:nvPr/>
        </p:nvSpPr>
        <p:spPr>
          <a:xfrm>
            <a:off x="825840" y="926640"/>
            <a:ext cx="290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9"/>
          <p:cNvSpPr/>
          <p:nvPr/>
        </p:nvSpPr>
        <p:spPr>
          <a:xfrm>
            <a:off x="851040" y="1198800"/>
            <a:ext cx="290520" cy="129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Imagen 23" descr=""/>
          <p:cNvPicPr/>
          <p:nvPr/>
        </p:nvPicPr>
        <p:blipFill>
          <a:blip r:embed="rId3"/>
          <a:srcRect l="48535" t="27472" r="15452" b="48830"/>
          <a:stretch/>
        </p:blipFill>
        <p:spPr>
          <a:xfrm>
            <a:off x="1517400" y="123048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6" name="Imagen 24" descr=""/>
          <p:cNvPicPr/>
          <p:nvPr/>
        </p:nvPicPr>
        <p:blipFill>
          <a:blip r:embed="rId4"/>
          <a:srcRect l="48535" t="27472" r="15452" b="48830"/>
          <a:stretch/>
        </p:blipFill>
        <p:spPr>
          <a:xfrm>
            <a:off x="1897920" y="148644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7" name="Imagen 25" descr=""/>
          <p:cNvPicPr/>
          <p:nvPr/>
        </p:nvPicPr>
        <p:blipFill>
          <a:blip r:embed="rId5"/>
          <a:srcRect l="48535" t="27472" r="15452" b="48830"/>
          <a:stretch/>
        </p:blipFill>
        <p:spPr>
          <a:xfrm>
            <a:off x="2274840" y="1788120"/>
            <a:ext cx="1931760" cy="15721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88" name="Picture 4" descr=""/>
          <p:cNvPicPr/>
          <p:nvPr/>
        </p:nvPicPr>
        <p:blipFill>
          <a:blip r:embed="rId6"/>
          <a:stretch/>
        </p:blipFill>
        <p:spPr>
          <a:xfrm>
            <a:off x="2872080" y="112320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89" name="CustomShape 10"/>
          <p:cNvSpPr/>
          <p:nvPr/>
        </p:nvSpPr>
        <p:spPr>
          <a:xfrm>
            <a:off x="5912640" y="951480"/>
            <a:ext cx="3745440" cy="22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MR images are a collection of voxels (3D matrix) with a value (a number) in each cell.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The value represents a different thing for anatomical and functional images. 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766800" y="955800"/>
            <a:ext cx="5149440" cy="4678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General recap.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-   fMRI sequences measure BOLD signal. 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 is the usual approach to analyze BOLD signal change.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use the condition (or stimulus) time course to model BOLD time course in each voxel.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Regression will give us beta estimates for each voxel.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 number (and meaning) of each beta estimates depends on the task model that we use.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Nuisance regressors can help “cleaning” our signal.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Estimations on head motions are the most common nuisance regressors used.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604" name="Picture 2" descr=""/>
          <p:cNvPicPr/>
          <p:nvPr/>
        </p:nvPicPr>
        <p:blipFill>
          <a:blip r:embed="rId1"/>
          <a:srcRect l="18117" t="32007" r="77996" b="54371"/>
          <a:stretch/>
        </p:blipFill>
        <p:spPr>
          <a:xfrm>
            <a:off x="6230520" y="5859360"/>
            <a:ext cx="1329120" cy="769680"/>
          </a:xfrm>
          <a:prstGeom prst="rect">
            <a:avLst/>
          </a:prstGeom>
          <a:ln>
            <a:noFill/>
          </a:ln>
        </p:spPr>
      </p:pic>
      <p:pic>
        <p:nvPicPr>
          <p:cNvPr id="605" name="Picture 2" descr=""/>
          <p:cNvPicPr/>
          <p:nvPr/>
        </p:nvPicPr>
        <p:blipFill>
          <a:blip r:embed="rId2"/>
          <a:srcRect l="18117" t="32007" r="77996" b="54371"/>
          <a:stretch/>
        </p:blipFill>
        <p:spPr>
          <a:xfrm>
            <a:off x="7676280" y="5087880"/>
            <a:ext cx="1222920" cy="769680"/>
          </a:xfrm>
          <a:prstGeom prst="rect">
            <a:avLst/>
          </a:prstGeom>
          <a:ln>
            <a:noFill/>
          </a:ln>
        </p:spPr>
      </p:pic>
      <p:pic>
        <p:nvPicPr>
          <p:cNvPr id="606" name="Picture 2" descr=""/>
          <p:cNvPicPr/>
          <p:nvPr/>
        </p:nvPicPr>
        <p:blipFill>
          <a:blip r:embed="rId3"/>
          <a:srcRect l="12360" t="32007" r="70262" b="54371"/>
          <a:stretch/>
        </p:blipFill>
        <p:spPr>
          <a:xfrm>
            <a:off x="6235560" y="5087880"/>
            <a:ext cx="1439280" cy="769680"/>
          </a:xfrm>
          <a:prstGeom prst="rect">
            <a:avLst/>
          </a:prstGeom>
          <a:ln>
            <a:noFill/>
          </a:ln>
        </p:spPr>
      </p:pic>
      <p:sp>
        <p:nvSpPr>
          <p:cNvPr id="607" name="CustomShape 3"/>
          <p:cNvSpPr/>
          <p:nvPr/>
        </p:nvSpPr>
        <p:spPr>
          <a:xfrm>
            <a:off x="6076080" y="5023440"/>
            <a:ext cx="3192120" cy="164556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4"/>
          <p:cNvSpPr/>
          <p:nvPr/>
        </p:nvSpPr>
        <p:spPr>
          <a:xfrm>
            <a:off x="6182640" y="5806080"/>
            <a:ext cx="297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9" name="Picture 2" descr=""/>
          <p:cNvPicPr/>
          <p:nvPr/>
        </p:nvPicPr>
        <p:blipFill>
          <a:blip r:embed="rId4"/>
          <a:srcRect l="29015" t="32007" r="54608" b="54371"/>
          <a:stretch/>
        </p:blipFill>
        <p:spPr>
          <a:xfrm>
            <a:off x="7543440" y="5859360"/>
            <a:ext cx="1355760" cy="769680"/>
          </a:xfrm>
          <a:prstGeom prst="rect">
            <a:avLst/>
          </a:prstGeom>
          <a:ln>
            <a:noFill/>
          </a:ln>
        </p:spPr>
      </p:pic>
      <p:pic>
        <p:nvPicPr>
          <p:cNvPr id="610" name="Imagen 34" descr=""/>
          <p:cNvPicPr/>
          <p:nvPr/>
        </p:nvPicPr>
        <p:blipFill>
          <a:blip r:embed="rId5"/>
          <a:stretch/>
        </p:blipFill>
        <p:spPr>
          <a:xfrm>
            <a:off x="6348960" y="5241960"/>
            <a:ext cx="325800" cy="42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1" name="Imagen 37" descr=""/>
          <p:cNvPicPr/>
          <p:nvPr/>
        </p:nvPicPr>
        <p:blipFill>
          <a:blip r:embed="rId6"/>
          <a:srcRect l="0" t="11982" r="0" b="9774"/>
          <a:stretch/>
        </p:blipFill>
        <p:spPr>
          <a:xfrm>
            <a:off x="7086960" y="5243400"/>
            <a:ext cx="325440" cy="428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2" name="Picture 4" descr=""/>
          <p:cNvPicPr/>
          <p:nvPr/>
        </p:nvPicPr>
        <p:blipFill>
          <a:blip r:embed="rId7"/>
          <a:srcRect l="11419" t="7196" r="26829" b="0"/>
          <a:stretch/>
        </p:blipFill>
        <p:spPr>
          <a:xfrm>
            <a:off x="8445600" y="6012720"/>
            <a:ext cx="345600" cy="376200"/>
          </a:xfrm>
          <a:prstGeom prst="rect">
            <a:avLst/>
          </a:prstGeom>
          <a:ln>
            <a:noFill/>
          </a:ln>
        </p:spPr>
      </p:pic>
      <p:pic>
        <p:nvPicPr>
          <p:cNvPr id="613" name="Picture 2" descr=""/>
          <p:cNvPicPr/>
          <p:nvPr/>
        </p:nvPicPr>
        <p:blipFill>
          <a:blip r:embed="rId8"/>
          <a:stretch/>
        </p:blipFill>
        <p:spPr>
          <a:xfrm>
            <a:off x="7714080" y="6048720"/>
            <a:ext cx="335880" cy="365400"/>
          </a:xfrm>
          <a:prstGeom prst="rect">
            <a:avLst/>
          </a:prstGeom>
          <a:ln>
            <a:noFill/>
          </a:ln>
        </p:spPr>
      </p:pic>
      <p:sp>
        <p:nvSpPr>
          <p:cNvPr id="614" name="CustomShape 5"/>
          <p:cNvSpPr/>
          <p:nvPr/>
        </p:nvSpPr>
        <p:spPr>
          <a:xfrm>
            <a:off x="9224280" y="601272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15" name="CustomShape 6"/>
          <p:cNvSpPr/>
          <p:nvPr/>
        </p:nvSpPr>
        <p:spPr>
          <a:xfrm>
            <a:off x="9268560" y="5281200"/>
            <a:ext cx="7754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Beta1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CBAAAEF-02B4-4C75-9EAF-152DEC3D7BEC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6" name="Picture 4" descr=""/>
          <p:cNvPicPr/>
          <p:nvPr/>
        </p:nvPicPr>
        <p:blipFill>
          <a:blip r:embed="rId1"/>
          <a:stretch/>
        </p:blipFill>
        <p:spPr>
          <a:xfrm>
            <a:off x="696600" y="95148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97" name="CustomShape 7"/>
          <p:cNvSpPr/>
          <p:nvPr/>
        </p:nvSpPr>
        <p:spPr>
          <a:xfrm>
            <a:off x="3940920" y="951480"/>
            <a:ext cx="4769280" cy="193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But what does brain activity look like when looked through a MR scanner?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49F2780-A862-433D-AA91-7B549D5096BA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Picture 4" descr=""/>
          <p:cNvPicPr/>
          <p:nvPr/>
        </p:nvPicPr>
        <p:blipFill>
          <a:blip r:embed="rId1"/>
          <a:stretch/>
        </p:blipFill>
        <p:spPr>
          <a:xfrm>
            <a:off x="696600" y="951480"/>
            <a:ext cx="2825640" cy="280152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05" name="CustomShape 7"/>
          <p:cNvSpPr/>
          <p:nvPr/>
        </p:nvSpPr>
        <p:spPr>
          <a:xfrm>
            <a:off x="3940920" y="951480"/>
            <a:ext cx="5503320" cy="235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Functional images are used to study brain activity.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What we are recording in our functional sequences is actually blood oxygen level dependent​ (BOLD) signal.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But what does brain activity (BOLD) look like when looked through a MR scanner? </a:t>
            </a:r>
            <a:endParaRPr b="0" lang="en-US" sz="2000" spc="-1" strike="noStrike">
              <a:latin typeface="Arial"/>
            </a:endParaRPr>
          </a:p>
        </p:txBody>
      </p:sp>
      <p:grpSp>
        <p:nvGrpSpPr>
          <p:cNvPr id="106" name="Group 8"/>
          <p:cNvGrpSpPr/>
          <p:nvPr/>
        </p:nvGrpSpPr>
        <p:grpSpPr>
          <a:xfrm>
            <a:off x="4282560" y="3429000"/>
            <a:ext cx="3532320" cy="3758400"/>
            <a:chOff x="4282560" y="3429000"/>
            <a:chExt cx="3532320" cy="3758400"/>
          </a:xfrm>
        </p:grpSpPr>
        <p:pic>
          <p:nvPicPr>
            <p:cNvPr id="107" name="Picture 2" descr=""/>
            <p:cNvPicPr/>
            <p:nvPr/>
          </p:nvPicPr>
          <p:blipFill>
            <a:blip r:embed="rId2"/>
            <a:srcRect l="36912" t="0" r="39885" b="0"/>
            <a:stretch/>
          </p:blipFill>
          <p:spPr>
            <a:xfrm>
              <a:off x="4282560" y="3429000"/>
              <a:ext cx="3532320" cy="3758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8" name="Line 9"/>
            <p:cNvSpPr/>
            <p:nvPr/>
          </p:nvSpPr>
          <p:spPr>
            <a:xfrm>
              <a:off x="4932720" y="6268320"/>
              <a:ext cx="269496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1"/>
          <p:cNvGrpSpPr/>
          <p:nvPr/>
        </p:nvGrpSpPr>
        <p:grpSpPr>
          <a:xfrm>
            <a:off x="2405520" y="194040"/>
            <a:ext cx="4716360" cy="5238000"/>
            <a:chOff x="2405520" y="194040"/>
            <a:chExt cx="4716360" cy="5238000"/>
          </a:xfrm>
        </p:grpSpPr>
        <p:pic>
          <p:nvPicPr>
            <p:cNvPr id="110" name="Picture 2" descr=""/>
            <p:cNvPicPr/>
            <p:nvPr/>
          </p:nvPicPr>
          <p:blipFill>
            <a:blip r:embed="rId1"/>
            <a:srcRect l="36912" t="0" r="39885" b="0"/>
            <a:stretch/>
          </p:blipFill>
          <p:spPr>
            <a:xfrm>
              <a:off x="2405520" y="194040"/>
              <a:ext cx="4716360" cy="523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11" name="Line 2"/>
            <p:cNvSpPr/>
            <p:nvPr/>
          </p:nvSpPr>
          <p:spPr>
            <a:xfrm>
              <a:off x="3273480" y="4151160"/>
              <a:ext cx="359856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CustomShape 3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F18160-C6BB-4E7A-B6B7-777D1144F3A3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13" name="CustomShape 4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8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9"/>
          <p:cNvSpPr/>
          <p:nvPr/>
        </p:nvSpPr>
        <p:spPr>
          <a:xfrm>
            <a:off x="1316880" y="4622760"/>
            <a:ext cx="118440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Initial dip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19" name="CustomShape 10"/>
          <p:cNvSpPr/>
          <p:nvPr/>
        </p:nvSpPr>
        <p:spPr>
          <a:xfrm>
            <a:off x="2957040" y="1771920"/>
            <a:ext cx="6332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Rise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0" name="CustomShape 11"/>
          <p:cNvSpPr/>
          <p:nvPr/>
        </p:nvSpPr>
        <p:spPr>
          <a:xfrm>
            <a:off x="6514560" y="2486520"/>
            <a:ext cx="149904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Undershoot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1" name="CustomShape 12"/>
          <p:cNvSpPr/>
          <p:nvPr/>
        </p:nvSpPr>
        <p:spPr>
          <a:xfrm flipV="1">
            <a:off x="2502000" y="4267800"/>
            <a:ext cx="990720" cy="57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13"/>
          <p:cNvSpPr/>
          <p:nvPr/>
        </p:nvSpPr>
        <p:spPr>
          <a:xfrm>
            <a:off x="3273840" y="2216160"/>
            <a:ext cx="479160" cy="57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14"/>
          <p:cNvSpPr/>
          <p:nvPr/>
        </p:nvSpPr>
        <p:spPr>
          <a:xfrm flipH="1">
            <a:off x="5714280" y="2930760"/>
            <a:ext cx="1548720" cy="133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15"/>
          <p:cNvSpPr/>
          <p:nvPr/>
        </p:nvSpPr>
        <p:spPr>
          <a:xfrm>
            <a:off x="7219080" y="4816440"/>
            <a:ext cx="115416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Recovery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5" name="CustomShape 16"/>
          <p:cNvSpPr/>
          <p:nvPr/>
        </p:nvSpPr>
        <p:spPr>
          <a:xfrm flipH="1" flipV="1">
            <a:off x="6871680" y="4295520"/>
            <a:ext cx="923400" cy="51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2c62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17"/>
          <p:cNvSpPr/>
          <p:nvPr/>
        </p:nvSpPr>
        <p:spPr>
          <a:xfrm>
            <a:off x="3254040" y="4734000"/>
            <a:ext cx="48456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0s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7" name="CustomShape 18"/>
          <p:cNvSpPr/>
          <p:nvPr/>
        </p:nvSpPr>
        <p:spPr>
          <a:xfrm>
            <a:off x="6376680" y="4734000"/>
            <a:ext cx="747360" cy="44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~15s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"/>
          <p:cNvGrpSpPr/>
          <p:nvPr/>
        </p:nvGrpSpPr>
        <p:grpSpPr>
          <a:xfrm>
            <a:off x="7310160" y="569520"/>
            <a:ext cx="1755720" cy="2111400"/>
            <a:chOff x="7310160" y="569520"/>
            <a:chExt cx="1755720" cy="2111400"/>
          </a:xfrm>
        </p:grpSpPr>
        <p:pic>
          <p:nvPicPr>
            <p:cNvPr id="129" name="Picture 2" descr=""/>
            <p:cNvPicPr/>
            <p:nvPr/>
          </p:nvPicPr>
          <p:blipFill>
            <a:blip r:embed="rId1"/>
            <a:srcRect l="36912" t="0" r="39885" b="0"/>
            <a:stretch/>
          </p:blipFill>
          <p:spPr>
            <a:xfrm>
              <a:off x="7310160" y="569520"/>
              <a:ext cx="1755720" cy="2111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30" name="Line 2"/>
            <p:cNvSpPr/>
            <p:nvPr/>
          </p:nvSpPr>
          <p:spPr>
            <a:xfrm>
              <a:off x="7633440" y="2164680"/>
              <a:ext cx="1339920" cy="360"/>
            </a:xfrm>
            <a:prstGeom prst="line">
              <a:avLst/>
            </a:prstGeom>
            <a:ln w="57240">
              <a:solidFill>
                <a:schemeClr val="tx1"/>
              </a:solidFill>
              <a:custDash>
                <a:ds d="400000" sp="300000"/>
              </a:custDash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1" name="CustomShape 3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D51BAD3-B9F8-47EA-B0A4-67A386AA3954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571680" y="0"/>
            <a:ext cx="673812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Functional MRI. BOLD signal.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6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7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8"/>
          <p:cNvSpPr/>
          <p:nvPr/>
        </p:nvSpPr>
        <p:spPr>
          <a:xfrm>
            <a:off x="155520" y="-136440"/>
            <a:ext cx="285480" cy="2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9"/>
          <p:cNvSpPr/>
          <p:nvPr/>
        </p:nvSpPr>
        <p:spPr>
          <a:xfrm>
            <a:off x="839160" y="740880"/>
            <a:ext cx="6090480" cy="7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This is the ‘ideal’ response to stimulation but, of course, the measured signal is noisier.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38" name="CustomShape 10"/>
          <p:cNvSpPr/>
          <p:nvPr/>
        </p:nvSpPr>
        <p:spPr>
          <a:xfrm>
            <a:off x="5168160" y="3078000"/>
            <a:ext cx="4284360" cy="13554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9" name="Picture 4" descr=""/>
          <p:cNvPicPr/>
          <p:nvPr/>
        </p:nvPicPr>
        <p:blipFill>
          <a:blip r:embed="rId2"/>
          <a:srcRect l="0" t="35545" r="89649" b="0"/>
          <a:stretch/>
        </p:blipFill>
        <p:spPr>
          <a:xfrm rot="16200000">
            <a:off x="7044480" y="1559880"/>
            <a:ext cx="674280" cy="3998880"/>
          </a:xfrm>
          <a:prstGeom prst="rect">
            <a:avLst/>
          </a:prstGeom>
          <a:ln>
            <a:noFill/>
          </a:ln>
        </p:spPr>
      </p:pic>
      <p:sp>
        <p:nvSpPr>
          <p:cNvPr id="140" name="CustomShape 11"/>
          <p:cNvSpPr/>
          <p:nvPr/>
        </p:nvSpPr>
        <p:spPr>
          <a:xfrm>
            <a:off x="5311080" y="3947400"/>
            <a:ext cx="3998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12"/>
          <p:cNvSpPr/>
          <p:nvPr/>
        </p:nvSpPr>
        <p:spPr>
          <a:xfrm>
            <a:off x="5311080" y="3970080"/>
            <a:ext cx="623160" cy="3322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42" name="CustomShape 13"/>
          <p:cNvSpPr/>
          <p:nvPr/>
        </p:nvSpPr>
        <p:spPr>
          <a:xfrm>
            <a:off x="5135760" y="2756520"/>
            <a:ext cx="4657680" cy="38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Measured signal in 1 voxel over many volumes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43" name="Picture 4" descr=""/>
          <p:cNvPicPr/>
          <p:nvPr/>
        </p:nvPicPr>
        <p:blipFill>
          <a:blip r:embed="rId3"/>
          <a:stretch/>
        </p:blipFill>
        <p:spPr>
          <a:xfrm>
            <a:off x="1090440" y="26164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4" name="Picture 4" descr=""/>
          <p:cNvPicPr/>
          <p:nvPr/>
        </p:nvPicPr>
        <p:blipFill>
          <a:blip r:embed="rId4"/>
          <a:stretch/>
        </p:blipFill>
        <p:spPr>
          <a:xfrm>
            <a:off x="1242720" y="27691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5" name="Picture 4" descr=""/>
          <p:cNvPicPr/>
          <p:nvPr/>
        </p:nvPicPr>
        <p:blipFill>
          <a:blip r:embed="rId5"/>
          <a:stretch/>
        </p:blipFill>
        <p:spPr>
          <a:xfrm>
            <a:off x="1395000" y="29214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6" name="Picture 4" descr=""/>
          <p:cNvPicPr/>
          <p:nvPr/>
        </p:nvPicPr>
        <p:blipFill>
          <a:blip r:embed="rId6"/>
          <a:stretch/>
        </p:blipFill>
        <p:spPr>
          <a:xfrm>
            <a:off x="1547640" y="30736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7" name="Picture 4" descr=""/>
          <p:cNvPicPr/>
          <p:nvPr/>
        </p:nvPicPr>
        <p:blipFill>
          <a:blip r:embed="rId7"/>
          <a:stretch/>
        </p:blipFill>
        <p:spPr>
          <a:xfrm>
            <a:off x="1699920" y="32263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8" name="Picture 4" descr=""/>
          <p:cNvPicPr/>
          <p:nvPr/>
        </p:nvPicPr>
        <p:blipFill>
          <a:blip r:embed="rId8"/>
          <a:stretch/>
        </p:blipFill>
        <p:spPr>
          <a:xfrm>
            <a:off x="1852200" y="33786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49" name="Picture 4" descr=""/>
          <p:cNvPicPr/>
          <p:nvPr/>
        </p:nvPicPr>
        <p:blipFill>
          <a:blip r:embed="rId9"/>
          <a:stretch/>
        </p:blipFill>
        <p:spPr>
          <a:xfrm>
            <a:off x="2004840" y="353088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0" name="Picture 4" descr=""/>
          <p:cNvPicPr/>
          <p:nvPr/>
        </p:nvPicPr>
        <p:blipFill>
          <a:blip r:embed="rId10"/>
          <a:stretch/>
        </p:blipFill>
        <p:spPr>
          <a:xfrm>
            <a:off x="2157120" y="368352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pic>
        <p:nvPicPr>
          <p:cNvPr id="151" name="Picture 4" descr=""/>
          <p:cNvPicPr/>
          <p:nvPr/>
        </p:nvPicPr>
        <p:blipFill>
          <a:blip r:embed="rId11"/>
          <a:stretch/>
        </p:blipFill>
        <p:spPr>
          <a:xfrm>
            <a:off x="2309400" y="3835800"/>
            <a:ext cx="969120" cy="960840"/>
          </a:xfrm>
          <a:prstGeom prst="rect">
            <a:avLst/>
          </a:prstGeom>
          <a:ln w="57240">
            <a:solidFill>
              <a:srgbClr val="ff0000"/>
            </a:solidFill>
            <a:miter/>
          </a:ln>
        </p:spPr>
      </p:pic>
      <p:sp>
        <p:nvSpPr>
          <p:cNvPr id="152" name="CustomShape 14"/>
          <p:cNvSpPr/>
          <p:nvPr/>
        </p:nvSpPr>
        <p:spPr>
          <a:xfrm>
            <a:off x="2948760" y="4340160"/>
            <a:ext cx="174960" cy="16020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15"/>
          <p:cNvSpPr/>
          <p:nvPr/>
        </p:nvSpPr>
        <p:spPr>
          <a:xfrm flipV="1">
            <a:off x="3124440" y="3755160"/>
            <a:ext cx="2043000" cy="66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2c627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6DE84A1-9895-4F4A-85D4-87FF6ECE2D2F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8" name="Picture 4" descr=""/>
          <p:cNvPicPr/>
          <p:nvPr/>
        </p:nvPicPr>
        <p:blipFill>
          <a:blip r:embed="rId1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59" name="Picture 6" descr=""/>
          <p:cNvPicPr/>
          <p:nvPr/>
        </p:nvPicPr>
        <p:blipFill>
          <a:blip r:embed="rId2"/>
          <a:srcRect l="13228" t="0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60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2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63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7594560" y="6543720"/>
            <a:ext cx="229860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503F6D5-EF74-43A4-B9C1-328DE393B1F6}" type="slidenum"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805320" y="718560"/>
            <a:ext cx="6402240" cy="761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571680" y="0"/>
            <a:ext cx="7241760" cy="7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Baskerville Old Face"/>
                <a:ea typeface="DejaVu Sans"/>
              </a:rPr>
              <a:t>GLM. Generalized Linear Models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7208280" y="5873400"/>
            <a:ext cx="2298600" cy="364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9" name="Picture 4" descr=""/>
          <p:cNvPicPr/>
          <p:nvPr/>
        </p:nvPicPr>
        <p:blipFill>
          <a:blip r:embed="rId1"/>
          <a:stretch/>
        </p:blipFill>
        <p:spPr>
          <a:xfrm>
            <a:off x="4637160" y="2199240"/>
            <a:ext cx="4869720" cy="3895560"/>
          </a:xfrm>
          <a:prstGeom prst="rect">
            <a:avLst/>
          </a:prstGeom>
          <a:ln>
            <a:noFill/>
          </a:ln>
        </p:spPr>
      </p:pic>
      <p:pic>
        <p:nvPicPr>
          <p:cNvPr id="170" name="Picture 6" descr=""/>
          <p:cNvPicPr/>
          <p:nvPr/>
        </p:nvPicPr>
        <p:blipFill>
          <a:blip r:embed="rId2"/>
          <a:srcRect l="13228" t="0" r="11005" b="48772"/>
          <a:stretch/>
        </p:blipFill>
        <p:spPr>
          <a:xfrm>
            <a:off x="805320" y="1535760"/>
            <a:ext cx="3288960" cy="1325880"/>
          </a:xfrm>
          <a:prstGeom prst="rect">
            <a:avLst/>
          </a:prstGeom>
          <a:ln>
            <a:noFill/>
          </a:ln>
        </p:spPr>
      </p:pic>
      <p:sp>
        <p:nvSpPr>
          <p:cNvPr id="171" name="CustomShape 5"/>
          <p:cNvSpPr/>
          <p:nvPr/>
        </p:nvSpPr>
        <p:spPr>
          <a:xfrm>
            <a:off x="1490760" y="2428200"/>
            <a:ext cx="1389960" cy="37584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6"/>
          <p:cNvSpPr/>
          <p:nvPr/>
        </p:nvSpPr>
        <p:spPr>
          <a:xfrm>
            <a:off x="1417680" y="2498760"/>
            <a:ext cx="76752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Intercept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2188080" y="2532600"/>
            <a:ext cx="577800" cy="2664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Franklin Gothic Book"/>
                <a:ea typeface="DejaVu Sans"/>
              </a:rPr>
              <a:t>Slope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74" name="Line 8"/>
          <p:cNvSpPr/>
          <p:nvPr/>
        </p:nvSpPr>
        <p:spPr>
          <a:xfrm flipV="1">
            <a:off x="2466360" y="2370240"/>
            <a:ext cx="169200" cy="162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Line 9"/>
          <p:cNvSpPr/>
          <p:nvPr/>
        </p:nvSpPr>
        <p:spPr>
          <a:xfrm>
            <a:off x="1732320" y="2309760"/>
            <a:ext cx="69480" cy="18864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0"/>
          <p:cNvSpPr/>
          <p:nvPr/>
        </p:nvSpPr>
        <p:spPr>
          <a:xfrm>
            <a:off x="1324440" y="3767400"/>
            <a:ext cx="2452680" cy="108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QUESTION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What does the beta value represent?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15393</TotalTime>
  <Application>LibreOffice/6.0.7.3$Linux_X86_64 LibreOffice_project/00m0$Build-3</Application>
  <Words>1325</Words>
  <Paragraphs>326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 Nueva</dc:creator>
  <dc:description/>
  <dc:language>en-US</dc:language>
  <cp:lastModifiedBy>Javier Ortiz-Tudela</cp:lastModifiedBy>
  <dcterms:modified xsi:type="dcterms:W3CDTF">2021-04-14T13:43:06Z</dcterms:modified>
  <cp:revision>371</cp:revision>
  <dc:subject/>
  <dc:title>Diapositiva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29</vt:i4>
  </property>
  <property fmtid="{D5CDD505-2E9C-101B-9397-08002B2CF9AE}" pid="9" name="PresentationFormat">
    <vt:lpwstr>A4 (210 x 297 mm)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29</vt:i4>
  </property>
</Properties>
</file>